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Inter Bold" charset="1" panose="020B0802030000000004"/>
      <p:regular r:id="rId27"/>
    </p:embeddedFont>
    <p:embeddedFont>
      <p:font typeface="Inter" charset="1" panose="020B0502030000000004"/>
      <p:regular r:id="rId28"/>
    </p:embeddedFont>
    <p:embeddedFont>
      <p:font typeface="Inter Semi-Bold" charset="1" panose="02000503000000020004"/>
      <p:regular r:id="rId29"/>
    </p:embeddedFont>
    <p:embeddedFont>
      <p:font typeface="Inter Italics" charset="1" panose="020B0502030000000004"/>
      <p:regular r:id="rId30"/>
    </p:embeddedFont>
    <p:embeddedFont>
      <p:font typeface="Canva Sans" charset="1" panose="020B0503030501040103"/>
      <p:regular r:id="rId31"/>
    </p:embeddedFont>
    <p:embeddedFont>
      <p:font typeface="Canva Sans Bold" charset="1" panose="020B0803030501040103"/>
      <p:regular r:id="rId32"/>
    </p:embeddedFont>
    <p:embeddedFont>
      <p:font typeface="Inter Medium" charset="1" panose="020005030000000200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https://www.youtube.com/watch?v=ycA2QLauyvM" TargetMode="External" Type="http://schemas.openxmlformats.org/officeDocument/2006/relationships/video"/></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jpeg" Type="http://schemas.openxmlformats.org/officeDocument/2006/relationships/image"/><Relationship Id="rId11" Target="../media/image21.jpeg" Type="http://schemas.openxmlformats.org/officeDocument/2006/relationships/image"/><Relationship Id="rId12" Target="../media/image22.jpe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27794" y="0"/>
            <a:ext cx="7060206" cy="10287000"/>
            <a:chOff x="0" y="0"/>
            <a:chExt cx="7095071" cy="10337800"/>
          </a:xfrm>
        </p:grpSpPr>
        <p:sp>
          <p:nvSpPr>
            <p:cNvPr name="Freeform 3" id="3"/>
            <p:cNvSpPr/>
            <p:nvPr/>
          </p:nvSpPr>
          <p:spPr>
            <a:xfrm flipH="false" flipV="false" rot="0">
              <a:off x="0" y="0"/>
              <a:ext cx="7095109" cy="10337800"/>
            </a:xfrm>
            <a:custGeom>
              <a:avLst/>
              <a:gdLst/>
              <a:ahLst/>
              <a:cxnLst/>
              <a:rect r="r" b="b" t="t" l="l"/>
              <a:pathLst>
                <a:path h="10337800" w="7095109">
                  <a:moveTo>
                    <a:pt x="2370709" y="0"/>
                  </a:moveTo>
                  <a:lnTo>
                    <a:pt x="0" y="4292600"/>
                  </a:lnTo>
                  <a:lnTo>
                    <a:pt x="3776091" y="9084691"/>
                  </a:lnTo>
                  <a:lnTo>
                    <a:pt x="2590800" y="10337800"/>
                  </a:lnTo>
                  <a:lnTo>
                    <a:pt x="7095109" y="10337800"/>
                  </a:lnTo>
                  <a:lnTo>
                    <a:pt x="7095109" y="0"/>
                  </a:lnTo>
                  <a:close/>
                </a:path>
              </a:pathLst>
            </a:custGeom>
            <a:blipFill>
              <a:blip r:embed="rId2"/>
              <a:stretch>
                <a:fillRect l="-33941" t="0" r="-84749" b="0"/>
              </a:stretch>
            </a:blipFill>
          </p:spPr>
        </p:sp>
      </p:grpSp>
      <p:grpSp>
        <p:nvGrpSpPr>
          <p:cNvPr name="Group 4" id="4"/>
          <p:cNvGrpSpPr/>
          <p:nvPr/>
        </p:nvGrpSpPr>
        <p:grpSpPr>
          <a:xfrm rot="-2292491">
            <a:off x="11971514" y="3358915"/>
            <a:ext cx="1062487" cy="6734838"/>
            <a:chOff x="0" y="0"/>
            <a:chExt cx="279832" cy="1773784"/>
          </a:xfrm>
        </p:grpSpPr>
        <p:sp>
          <p:nvSpPr>
            <p:cNvPr name="Freeform 5" id="5"/>
            <p:cNvSpPr/>
            <p:nvPr/>
          </p:nvSpPr>
          <p:spPr>
            <a:xfrm flipH="false" flipV="false" rot="0">
              <a:off x="0" y="0"/>
              <a:ext cx="279832" cy="1773784"/>
            </a:xfrm>
            <a:custGeom>
              <a:avLst/>
              <a:gdLst/>
              <a:ahLst/>
              <a:cxnLst/>
              <a:rect r="r" b="b" t="t" l="l"/>
              <a:pathLst>
                <a:path h="1773784" w="279832">
                  <a:moveTo>
                    <a:pt x="0" y="0"/>
                  </a:moveTo>
                  <a:lnTo>
                    <a:pt x="279832" y="0"/>
                  </a:lnTo>
                  <a:lnTo>
                    <a:pt x="279832" y="1773784"/>
                  </a:lnTo>
                  <a:lnTo>
                    <a:pt x="0" y="1773784"/>
                  </a:lnTo>
                  <a:close/>
                </a:path>
              </a:pathLst>
            </a:custGeom>
            <a:solidFill>
              <a:srgbClr val="060644"/>
            </a:solidFill>
          </p:spPr>
        </p:sp>
        <p:sp>
          <p:nvSpPr>
            <p:cNvPr name="TextBox 6" id="6"/>
            <p:cNvSpPr txBox="true"/>
            <p:nvPr/>
          </p:nvSpPr>
          <p:spPr>
            <a:xfrm>
              <a:off x="0" y="-47625"/>
              <a:ext cx="279832" cy="1821409"/>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7221385">
            <a:off x="13101531" y="9401040"/>
            <a:ext cx="2523952" cy="953058"/>
            <a:chOff x="0" y="0"/>
            <a:chExt cx="1614384" cy="609600"/>
          </a:xfrm>
        </p:grpSpPr>
        <p:sp>
          <p:nvSpPr>
            <p:cNvPr name="Freeform 8" id="8"/>
            <p:cNvSpPr/>
            <p:nvPr/>
          </p:nvSpPr>
          <p:spPr>
            <a:xfrm flipH="false" flipV="false" rot="0">
              <a:off x="0" y="0"/>
              <a:ext cx="1614384" cy="609600"/>
            </a:xfrm>
            <a:custGeom>
              <a:avLst/>
              <a:gdLst/>
              <a:ahLst/>
              <a:cxnLst/>
              <a:rect r="r" b="b" t="t" l="l"/>
              <a:pathLst>
                <a:path h="609600" w="1614384">
                  <a:moveTo>
                    <a:pt x="203200" y="0"/>
                  </a:moveTo>
                  <a:lnTo>
                    <a:pt x="1614384" y="0"/>
                  </a:lnTo>
                  <a:lnTo>
                    <a:pt x="1411184" y="609600"/>
                  </a:lnTo>
                  <a:lnTo>
                    <a:pt x="0" y="609600"/>
                  </a:lnTo>
                  <a:lnTo>
                    <a:pt x="203200" y="0"/>
                  </a:lnTo>
                  <a:close/>
                </a:path>
              </a:pathLst>
            </a:custGeom>
            <a:solidFill>
              <a:srgbClr val="060644"/>
            </a:solidFill>
          </p:spPr>
        </p:sp>
        <p:sp>
          <p:nvSpPr>
            <p:cNvPr name="TextBox 9" id="9"/>
            <p:cNvSpPr txBox="true"/>
            <p:nvPr/>
          </p:nvSpPr>
          <p:spPr>
            <a:xfrm>
              <a:off x="101600" y="-47625"/>
              <a:ext cx="1411184" cy="657225"/>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7221385">
            <a:off x="11304292" y="9582671"/>
            <a:ext cx="3837666" cy="589796"/>
            <a:chOff x="0" y="0"/>
            <a:chExt cx="2454669" cy="377249"/>
          </a:xfrm>
        </p:grpSpPr>
        <p:sp>
          <p:nvSpPr>
            <p:cNvPr name="Freeform 11" id="11"/>
            <p:cNvSpPr/>
            <p:nvPr/>
          </p:nvSpPr>
          <p:spPr>
            <a:xfrm flipH="false" flipV="false" rot="0">
              <a:off x="0" y="0"/>
              <a:ext cx="2454669" cy="377249"/>
            </a:xfrm>
            <a:custGeom>
              <a:avLst/>
              <a:gdLst/>
              <a:ahLst/>
              <a:cxnLst/>
              <a:rect r="r" b="b" t="t" l="l"/>
              <a:pathLst>
                <a:path h="377249" w="2454669">
                  <a:moveTo>
                    <a:pt x="203200" y="0"/>
                  </a:moveTo>
                  <a:lnTo>
                    <a:pt x="2454669" y="0"/>
                  </a:lnTo>
                  <a:lnTo>
                    <a:pt x="2251469" y="377249"/>
                  </a:lnTo>
                  <a:lnTo>
                    <a:pt x="0" y="377249"/>
                  </a:lnTo>
                  <a:lnTo>
                    <a:pt x="203200" y="0"/>
                  </a:lnTo>
                  <a:close/>
                </a:path>
              </a:pathLst>
            </a:custGeom>
            <a:solidFill>
              <a:srgbClr val="060644"/>
            </a:solidFill>
          </p:spPr>
        </p:sp>
        <p:sp>
          <p:nvSpPr>
            <p:cNvPr name="TextBox 12" id="12"/>
            <p:cNvSpPr txBox="true"/>
            <p:nvPr/>
          </p:nvSpPr>
          <p:spPr>
            <a:xfrm>
              <a:off x="101600" y="-47625"/>
              <a:ext cx="2251469" cy="424874"/>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7091654">
            <a:off x="9086695" y="955891"/>
            <a:ext cx="4138086" cy="589796"/>
            <a:chOff x="0" y="0"/>
            <a:chExt cx="2646825" cy="377249"/>
          </a:xfrm>
        </p:grpSpPr>
        <p:sp>
          <p:nvSpPr>
            <p:cNvPr name="Freeform 14" id="14"/>
            <p:cNvSpPr/>
            <p:nvPr/>
          </p:nvSpPr>
          <p:spPr>
            <a:xfrm flipH="false" flipV="false" rot="0">
              <a:off x="0" y="0"/>
              <a:ext cx="2646825" cy="377249"/>
            </a:xfrm>
            <a:custGeom>
              <a:avLst/>
              <a:gdLst/>
              <a:ahLst/>
              <a:cxnLst/>
              <a:rect r="r" b="b" t="t" l="l"/>
              <a:pathLst>
                <a:path h="377249" w="2646825">
                  <a:moveTo>
                    <a:pt x="203200" y="0"/>
                  </a:moveTo>
                  <a:lnTo>
                    <a:pt x="2646825" y="0"/>
                  </a:lnTo>
                  <a:lnTo>
                    <a:pt x="2443625" y="377249"/>
                  </a:lnTo>
                  <a:lnTo>
                    <a:pt x="0" y="377249"/>
                  </a:lnTo>
                  <a:lnTo>
                    <a:pt x="203200" y="0"/>
                  </a:lnTo>
                  <a:close/>
                </a:path>
              </a:pathLst>
            </a:custGeom>
            <a:solidFill>
              <a:srgbClr val="060644"/>
            </a:solidFill>
          </p:spPr>
        </p:sp>
        <p:sp>
          <p:nvSpPr>
            <p:cNvPr name="TextBox 15" id="15"/>
            <p:cNvSpPr txBox="true"/>
            <p:nvPr/>
          </p:nvSpPr>
          <p:spPr>
            <a:xfrm>
              <a:off x="101600" y="-47625"/>
              <a:ext cx="2443625" cy="424874"/>
            </a:xfrm>
            <a:prstGeom prst="rect">
              <a:avLst/>
            </a:prstGeom>
          </p:spPr>
          <p:txBody>
            <a:bodyPr anchor="ctr" rtlCol="false" tIns="50800" lIns="50800" bIns="50800" rIns="50800"/>
            <a:lstStyle/>
            <a:p>
              <a:pPr algn="ctr">
                <a:lnSpc>
                  <a:spcPts val="2800"/>
                </a:lnSpc>
              </a:pPr>
            </a:p>
          </p:txBody>
        </p:sp>
      </p:grpSp>
      <p:grpSp>
        <p:nvGrpSpPr>
          <p:cNvPr name="Group 16" id="16"/>
          <p:cNvGrpSpPr/>
          <p:nvPr/>
        </p:nvGrpSpPr>
        <p:grpSpPr>
          <a:xfrm rot="1710481">
            <a:off x="11533776" y="-1617267"/>
            <a:ext cx="1062487" cy="6686550"/>
            <a:chOff x="0" y="0"/>
            <a:chExt cx="279832" cy="1761067"/>
          </a:xfrm>
        </p:grpSpPr>
        <p:sp>
          <p:nvSpPr>
            <p:cNvPr name="Freeform 17" id="17"/>
            <p:cNvSpPr/>
            <p:nvPr/>
          </p:nvSpPr>
          <p:spPr>
            <a:xfrm flipH="false" flipV="false" rot="0">
              <a:off x="0" y="0"/>
              <a:ext cx="279832" cy="1761067"/>
            </a:xfrm>
            <a:custGeom>
              <a:avLst/>
              <a:gdLst/>
              <a:ahLst/>
              <a:cxnLst/>
              <a:rect r="r" b="b" t="t" l="l"/>
              <a:pathLst>
                <a:path h="1761067" w="279832">
                  <a:moveTo>
                    <a:pt x="0" y="0"/>
                  </a:moveTo>
                  <a:lnTo>
                    <a:pt x="279832" y="0"/>
                  </a:lnTo>
                  <a:lnTo>
                    <a:pt x="279832" y="1761067"/>
                  </a:lnTo>
                  <a:lnTo>
                    <a:pt x="0" y="1761067"/>
                  </a:lnTo>
                  <a:close/>
                </a:path>
              </a:pathLst>
            </a:custGeom>
            <a:solidFill>
              <a:srgbClr val="060644"/>
            </a:solidFill>
          </p:spPr>
        </p:sp>
        <p:sp>
          <p:nvSpPr>
            <p:cNvPr name="TextBox 18" id="18"/>
            <p:cNvSpPr txBox="true"/>
            <p:nvPr/>
          </p:nvSpPr>
          <p:spPr>
            <a:xfrm>
              <a:off x="0" y="-47625"/>
              <a:ext cx="279832" cy="1808692"/>
            </a:xfrm>
            <a:prstGeom prst="rect">
              <a:avLst/>
            </a:prstGeom>
          </p:spPr>
          <p:txBody>
            <a:bodyPr anchor="ctr" rtlCol="false" tIns="50800" lIns="50800" bIns="50800" rIns="50800"/>
            <a:lstStyle/>
            <a:p>
              <a:pPr algn="ctr">
                <a:lnSpc>
                  <a:spcPts val="2800"/>
                </a:lnSpc>
              </a:pPr>
            </a:p>
          </p:txBody>
        </p:sp>
      </p:grpSp>
      <p:grpSp>
        <p:nvGrpSpPr>
          <p:cNvPr name="Group 19" id="19"/>
          <p:cNvGrpSpPr/>
          <p:nvPr/>
        </p:nvGrpSpPr>
        <p:grpSpPr>
          <a:xfrm rot="1744249">
            <a:off x="17183645" y="2226736"/>
            <a:ext cx="2208710" cy="14588015"/>
            <a:chOff x="0" y="0"/>
            <a:chExt cx="581718" cy="3842111"/>
          </a:xfrm>
        </p:grpSpPr>
        <p:sp>
          <p:nvSpPr>
            <p:cNvPr name="Freeform 20" id="20"/>
            <p:cNvSpPr/>
            <p:nvPr/>
          </p:nvSpPr>
          <p:spPr>
            <a:xfrm flipH="false" flipV="false" rot="0">
              <a:off x="0" y="0"/>
              <a:ext cx="581718" cy="3842111"/>
            </a:xfrm>
            <a:custGeom>
              <a:avLst/>
              <a:gdLst/>
              <a:ahLst/>
              <a:cxnLst/>
              <a:rect r="r" b="b" t="t" l="l"/>
              <a:pathLst>
                <a:path h="3842111" w="581718">
                  <a:moveTo>
                    <a:pt x="0" y="0"/>
                  </a:moveTo>
                  <a:lnTo>
                    <a:pt x="581718" y="0"/>
                  </a:lnTo>
                  <a:lnTo>
                    <a:pt x="581718" y="3842111"/>
                  </a:lnTo>
                  <a:lnTo>
                    <a:pt x="0" y="3842111"/>
                  </a:lnTo>
                  <a:close/>
                </a:path>
              </a:pathLst>
            </a:custGeom>
            <a:solidFill>
              <a:srgbClr val="060644"/>
            </a:solidFill>
          </p:spPr>
        </p:sp>
        <p:sp>
          <p:nvSpPr>
            <p:cNvPr name="TextBox 21" id="21"/>
            <p:cNvSpPr txBox="true"/>
            <p:nvPr/>
          </p:nvSpPr>
          <p:spPr>
            <a:xfrm>
              <a:off x="0" y="-47625"/>
              <a:ext cx="581718" cy="3889736"/>
            </a:xfrm>
            <a:prstGeom prst="rect">
              <a:avLst/>
            </a:prstGeom>
          </p:spPr>
          <p:txBody>
            <a:bodyPr anchor="ctr" rtlCol="false" tIns="50800" lIns="50800" bIns="50800" rIns="50800"/>
            <a:lstStyle/>
            <a:p>
              <a:pPr algn="ctr">
                <a:lnSpc>
                  <a:spcPts val="2800"/>
                </a:lnSpc>
              </a:pPr>
            </a:p>
          </p:txBody>
        </p:sp>
      </p:grpSp>
      <p:sp>
        <p:nvSpPr>
          <p:cNvPr name="Freeform 22" id="22"/>
          <p:cNvSpPr/>
          <p:nvPr/>
        </p:nvSpPr>
        <p:spPr>
          <a:xfrm flipH="false" flipV="false" rot="0">
            <a:off x="14738847" y="248731"/>
            <a:ext cx="3441581" cy="1049682"/>
          </a:xfrm>
          <a:custGeom>
            <a:avLst/>
            <a:gdLst/>
            <a:ahLst/>
            <a:cxnLst/>
            <a:rect r="r" b="b" t="t" l="l"/>
            <a:pathLst>
              <a:path h="1049682" w="3441581">
                <a:moveTo>
                  <a:pt x="0" y="0"/>
                </a:moveTo>
                <a:lnTo>
                  <a:pt x="3441581" y="0"/>
                </a:lnTo>
                <a:lnTo>
                  <a:pt x="3441581" y="1049683"/>
                </a:lnTo>
                <a:lnTo>
                  <a:pt x="0" y="1049683"/>
                </a:lnTo>
                <a:lnTo>
                  <a:pt x="0" y="0"/>
                </a:lnTo>
                <a:close/>
              </a:path>
            </a:pathLst>
          </a:custGeom>
          <a:blipFill>
            <a:blip r:embed="rId3"/>
            <a:stretch>
              <a:fillRect l="0" t="0" r="0" b="0"/>
            </a:stretch>
          </a:blipFill>
        </p:spPr>
      </p:sp>
      <p:sp>
        <p:nvSpPr>
          <p:cNvPr name="TextBox 23" id="23"/>
          <p:cNvSpPr txBox="true"/>
          <p:nvPr/>
        </p:nvSpPr>
        <p:spPr>
          <a:xfrm rot="0">
            <a:off x="900712" y="3270820"/>
            <a:ext cx="8791026" cy="2598544"/>
          </a:xfrm>
          <a:prstGeom prst="rect">
            <a:avLst/>
          </a:prstGeom>
        </p:spPr>
        <p:txBody>
          <a:bodyPr anchor="t" rtlCol="false" tIns="0" lIns="0" bIns="0" rIns="0">
            <a:spAutoFit/>
          </a:bodyPr>
          <a:lstStyle/>
          <a:p>
            <a:pPr algn="ctr">
              <a:lnSpc>
                <a:spcPts val="6795"/>
              </a:lnSpc>
            </a:pPr>
            <a:r>
              <a:rPr lang="en-US" sz="6177" b="true">
                <a:solidFill>
                  <a:srgbClr val="060644"/>
                </a:solidFill>
                <a:latin typeface="Inter Bold"/>
                <a:ea typeface="Inter Bold"/>
                <a:cs typeface="Inter Bold"/>
                <a:sym typeface="Inter Bold"/>
              </a:rPr>
              <a:t>Ứng dụng giao thức CAN trong điều khiển và giám sát xe hơi điện</a:t>
            </a:r>
          </a:p>
        </p:txBody>
      </p:sp>
      <p:sp>
        <p:nvSpPr>
          <p:cNvPr name="TextBox 24" id="24"/>
          <p:cNvSpPr txBox="true"/>
          <p:nvPr/>
        </p:nvSpPr>
        <p:spPr>
          <a:xfrm rot="0">
            <a:off x="1373357" y="8816330"/>
            <a:ext cx="3138544" cy="349249"/>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Inter"/>
                <a:ea typeface="Inter"/>
                <a:cs typeface="Inter"/>
                <a:sym typeface="Inter"/>
              </a:rPr>
              <a:t>Trương Quang Bảo Khanh</a:t>
            </a:r>
          </a:p>
        </p:txBody>
      </p:sp>
      <p:sp>
        <p:nvSpPr>
          <p:cNvPr name="TextBox 25" id="25"/>
          <p:cNvSpPr txBox="true"/>
          <p:nvPr/>
        </p:nvSpPr>
        <p:spPr>
          <a:xfrm rot="0">
            <a:off x="5600052" y="8816330"/>
            <a:ext cx="2120407" cy="349249"/>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Inter"/>
                <a:ea typeface="Inter"/>
                <a:cs typeface="Inter"/>
                <a:sym typeface="Inter"/>
              </a:rPr>
              <a:t>Nguyễn Thái Hòa</a:t>
            </a:r>
          </a:p>
        </p:txBody>
      </p:sp>
      <p:sp>
        <p:nvSpPr>
          <p:cNvPr name="TextBox 26" id="26"/>
          <p:cNvSpPr txBox="true"/>
          <p:nvPr/>
        </p:nvSpPr>
        <p:spPr>
          <a:xfrm rot="0">
            <a:off x="8808608" y="8816330"/>
            <a:ext cx="2918826" cy="349249"/>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Inter"/>
                <a:ea typeface="Inter"/>
                <a:cs typeface="Inter"/>
                <a:sym typeface="Inter"/>
              </a:rPr>
              <a:t>Hoàng Minh Khôi</a:t>
            </a:r>
          </a:p>
        </p:txBody>
      </p:sp>
      <p:sp>
        <p:nvSpPr>
          <p:cNvPr name="TextBox 27" id="27"/>
          <p:cNvSpPr txBox="true"/>
          <p:nvPr/>
        </p:nvSpPr>
        <p:spPr>
          <a:xfrm rot="0">
            <a:off x="263341" y="501973"/>
            <a:ext cx="9654943" cy="417831"/>
          </a:xfrm>
          <a:prstGeom prst="rect">
            <a:avLst/>
          </a:prstGeom>
        </p:spPr>
        <p:txBody>
          <a:bodyPr anchor="t" rtlCol="false" tIns="0" lIns="0" bIns="0" rIns="0">
            <a:spAutoFit/>
          </a:bodyPr>
          <a:lstStyle/>
          <a:p>
            <a:pPr algn="ctr">
              <a:lnSpc>
                <a:spcPts val="3190"/>
              </a:lnSpc>
            </a:pPr>
            <a:r>
              <a:rPr lang="en-US" sz="2900">
                <a:solidFill>
                  <a:srgbClr val="060644"/>
                </a:solidFill>
                <a:latin typeface="Inter"/>
                <a:ea typeface="Inter"/>
                <a:cs typeface="Inter"/>
                <a:sym typeface="Inter"/>
              </a:rPr>
              <a:t>Trường Đại học Giao thông Vận tải TP.HCM</a:t>
            </a:r>
          </a:p>
        </p:txBody>
      </p:sp>
      <p:sp>
        <p:nvSpPr>
          <p:cNvPr name="TextBox 28" id="28"/>
          <p:cNvSpPr txBox="true"/>
          <p:nvPr/>
        </p:nvSpPr>
        <p:spPr>
          <a:xfrm rot="0">
            <a:off x="263341" y="1108548"/>
            <a:ext cx="9654943" cy="417831"/>
          </a:xfrm>
          <a:prstGeom prst="rect">
            <a:avLst/>
          </a:prstGeom>
        </p:spPr>
        <p:txBody>
          <a:bodyPr anchor="t" rtlCol="false" tIns="0" lIns="0" bIns="0" rIns="0">
            <a:spAutoFit/>
          </a:bodyPr>
          <a:lstStyle/>
          <a:p>
            <a:pPr algn="ctr">
              <a:lnSpc>
                <a:spcPts val="3190"/>
              </a:lnSpc>
            </a:pPr>
            <a:r>
              <a:rPr lang="en-US" sz="2900">
                <a:solidFill>
                  <a:srgbClr val="060644"/>
                </a:solidFill>
                <a:latin typeface="Inter"/>
                <a:ea typeface="Inter"/>
                <a:cs typeface="Inter"/>
                <a:sym typeface="Inter"/>
              </a:rPr>
              <a:t>Viện Cơ Khí</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671652"/>
            <a:ext cx="6749490" cy="5514828"/>
          </a:xfrm>
          <a:custGeom>
            <a:avLst/>
            <a:gdLst/>
            <a:ahLst/>
            <a:cxnLst/>
            <a:rect r="r" b="b" t="t" l="l"/>
            <a:pathLst>
              <a:path h="5514828" w="6749490">
                <a:moveTo>
                  <a:pt x="0" y="0"/>
                </a:moveTo>
                <a:lnTo>
                  <a:pt x="6749490" y="0"/>
                </a:lnTo>
                <a:lnTo>
                  <a:pt x="6749490" y="5514828"/>
                </a:lnTo>
                <a:lnTo>
                  <a:pt x="0" y="5514828"/>
                </a:lnTo>
                <a:lnTo>
                  <a:pt x="0" y="0"/>
                </a:lnTo>
                <a:close/>
              </a:path>
            </a:pathLst>
          </a:custGeom>
          <a:blipFill>
            <a:blip r:embed="rId2"/>
            <a:stretch>
              <a:fillRect l="0" t="0" r="0" b="0"/>
            </a:stretch>
          </a:blipFill>
        </p:spPr>
      </p:sp>
      <p:sp>
        <p:nvSpPr>
          <p:cNvPr name="Freeform 3" id="3"/>
          <p:cNvSpPr/>
          <p:nvPr/>
        </p:nvSpPr>
        <p:spPr>
          <a:xfrm flipH="false" flipV="false" rot="0">
            <a:off x="8422019" y="3743472"/>
            <a:ext cx="9247859" cy="5457001"/>
          </a:xfrm>
          <a:custGeom>
            <a:avLst/>
            <a:gdLst/>
            <a:ahLst/>
            <a:cxnLst/>
            <a:rect r="r" b="b" t="t" l="l"/>
            <a:pathLst>
              <a:path h="5457001" w="9247859">
                <a:moveTo>
                  <a:pt x="0" y="0"/>
                </a:moveTo>
                <a:lnTo>
                  <a:pt x="9247859" y="0"/>
                </a:lnTo>
                <a:lnTo>
                  <a:pt x="9247859" y="5457002"/>
                </a:lnTo>
                <a:lnTo>
                  <a:pt x="0" y="5457002"/>
                </a:lnTo>
                <a:lnTo>
                  <a:pt x="0" y="0"/>
                </a:lnTo>
                <a:close/>
              </a:path>
            </a:pathLst>
          </a:custGeom>
          <a:blipFill>
            <a:blip r:embed="rId3"/>
            <a:stretch>
              <a:fillRect l="0" t="0" r="0" b="0"/>
            </a:stretch>
          </a:blipFill>
        </p:spPr>
      </p:sp>
      <p:sp>
        <p:nvSpPr>
          <p:cNvPr name="TextBox 4" id="4"/>
          <p:cNvSpPr txBox="true"/>
          <p:nvPr/>
        </p:nvSpPr>
        <p:spPr>
          <a:xfrm rot="0">
            <a:off x="776564" y="765175"/>
            <a:ext cx="4789336" cy="565150"/>
          </a:xfrm>
          <a:prstGeom prst="rect">
            <a:avLst/>
          </a:prstGeom>
        </p:spPr>
        <p:txBody>
          <a:bodyPr anchor="t" rtlCol="false" tIns="0" lIns="0" bIns="0" rIns="0">
            <a:spAutoFit/>
          </a:bodyPr>
          <a:lstStyle/>
          <a:p>
            <a:pPr algn="l">
              <a:lnSpc>
                <a:spcPts val="4399"/>
              </a:lnSpc>
            </a:pPr>
            <a:r>
              <a:rPr lang="en-US" sz="3999" b="true">
                <a:solidFill>
                  <a:srgbClr val="000000"/>
                </a:solidFill>
                <a:latin typeface="Inter Bold"/>
                <a:ea typeface="Inter Bold"/>
                <a:cs typeface="Inter Bold"/>
                <a:sym typeface="Inter Bold"/>
              </a:rPr>
              <a:t>Giải thuật lập trình</a:t>
            </a:r>
          </a:p>
        </p:txBody>
      </p:sp>
      <p:sp>
        <p:nvSpPr>
          <p:cNvPr name="TextBox 5" id="5"/>
          <p:cNvSpPr txBox="true"/>
          <p:nvPr/>
        </p:nvSpPr>
        <p:spPr>
          <a:xfrm rot="0">
            <a:off x="2069442" y="1579710"/>
            <a:ext cx="6992917" cy="428625"/>
          </a:xfrm>
          <a:prstGeom prst="rect">
            <a:avLst/>
          </a:prstGeom>
        </p:spPr>
        <p:txBody>
          <a:bodyPr anchor="t" rtlCol="false" tIns="0" lIns="0" bIns="0" rIns="0">
            <a:spAutoFit/>
          </a:bodyPr>
          <a:lstStyle/>
          <a:p>
            <a:pPr algn="l" marL="604519" indent="-302260" lvl="1">
              <a:lnSpc>
                <a:spcPts val="3359"/>
              </a:lnSpc>
              <a:buFont typeface="Arial"/>
              <a:buChar char="•"/>
            </a:pPr>
            <a:r>
              <a:rPr lang="en-US" sz="2799">
                <a:solidFill>
                  <a:srgbClr val="000000"/>
                </a:solidFill>
                <a:latin typeface="Inter"/>
                <a:ea typeface="Inter"/>
                <a:cs typeface="Inter"/>
                <a:sym typeface="Inter"/>
              </a:rPr>
              <a:t>Thuật toán đọc tốc độ động cơ BLDC</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8071" y="2591953"/>
            <a:ext cx="9767502" cy="5455060"/>
            <a:chOff x="0" y="0"/>
            <a:chExt cx="13023336" cy="7273414"/>
          </a:xfrm>
        </p:grpSpPr>
        <p:sp>
          <p:nvSpPr>
            <p:cNvPr name="Freeform 3" id="3"/>
            <p:cNvSpPr/>
            <p:nvPr/>
          </p:nvSpPr>
          <p:spPr>
            <a:xfrm flipH="false" flipV="false" rot="0">
              <a:off x="0" y="0"/>
              <a:ext cx="9649154" cy="5988763"/>
            </a:xfrm>
            <a:custGeom>
              <a:avLst/>
              <a:gdLst/>
              <a:ahLst/>
              <a:cxnLst/>
              <a:rect r="r" b="b" t="t" l="l"/>
              <a:pathLst>
                <a:path h="5988763" w="9649154">
                  <a:moveTo>
                    <a:pt x="0" y="0"/>
                  </a:moveTo>
                  <a:lnTo>
                    <a:pt x="9649154" y="0"/>
                  </a:lnTo>
                  <a:lnTo>
                    <a:pt x="9649154" y="5988763"/>
                  </a:lnTo>
                  <a:lnTo>
                    <a:pt x="0" y="5988763"/>
                  </a:lnTo>
                  <a:lnTo>
                    <a:pt x="0" y="0"/>
                  </a:lnTo>
                  <a:close/>
                </a:path>
              </a:pathLst>
            </a:custGeom>
            <a:blipFill>
              <a:blip r:embed="rId2"/>
              <a:stretch>
                <a:fillRect l="-18967" t="-62252" r="-18616" b="-59423"/>
              </a:stretch>
            </a:blipFill>
          </p:spPr>
        </p:sp>
        <p:sp>
          <p:nvSpPr>
            <p:cNvPr name="AutoShape 4" id="4"/>
            <p:cNvSpPr/>
            <p:nvPr/>
          </p:nvSpPr>
          <p:spPr>
            <a:xfrm flipV="true">
              <a:off x="1605455" y="5988763"/>
              <a:ext cx="7178564" cy="40357"/>
            </a:xfrm>
            <a:prstGeom prst="line">
              <a:avLst/>
            </a:prstGeom>
            <a:ln cap="flat" w="80714">
              <a:solidFill>
                <a:srgbClr val="000000"/>
              </a:solidFill>
              <a:prstDash val="solid"/>
              <a:headEnd type="none" len="sm" w="sm"/>
              <a:tailEnd type="triangle" len="med" w="lg"/>
            </a:ln>
          </p:spPr>
        </p:sp>
        <p:sp>
          <p:nvSpPr>
            <p:cNvPr name="AutoShape 5" id="5"/>
            <p:cNvSpPr/>
            <p:nvPr/>
          </p:nvSpPr>
          <p:spPr>
            <a:xfrm flipH="true">
              <a:off x="1564984" y="6029120"/>
              <a:ext cx="7178677" cy="0"/>
            </a:xfrm>
            <a:prstGeom prst="line">
              <a:avLst/>
            </a:prstGeom>
            <a:ln cap="flat" w="80714">
              <a:solidFill>
                <a:srgbClr val="000000"/>
              </a:solidFill>
              <a:prstDash val="solid"/>
              <a:headEnd type="none" len="sm" w="sm"/>
              <a:tailEnd type="triangle" len="med" w="lg"/>
            </a:ln>
          </p:spPr>
        </p:sp>
        <p:sp>
          <p:nvSpPr>
            <p:cNvPr name="AutoShape 6" id="6"/>
            <p:cNvSpPr/>
            <p:nvPr/>
          </p:nvSpPr>
          <p:spPr>
            <a:xfrm>
              <a:off x="9997340" y="403748"/>
              <a:ext cx="22216" cy="5089027"/>
            </a:xfrm>
            <a:prstGeom prst="line">
              <a:avLst/>
            </a:prstGeom>
            <a:ln cap="flat" w="80714">
              <a:solidFill>
                <a:srgbClr val="000000"/>
              </a:solidFill>
              <a:prstDash val="solid"/>
              <a:headEnd type="none" len="sm" w="sm"/>
              <a:tailEnd type="triangle" len="med" w="lg"/>
            </a:ln>
          </p:spPr>
        </p:sp>
        <p:sp>
          <p:nvSpPr>
            <p:cNvPr name="AutoShape 7" id="7"/>
            <p:cNvSpPr/>
            <p:nvPr/>
          </p:nvSpPr>
          <p:spPr>
            <a:xfrm flipV="true">
              <a:off x="10008449" y="403571"/>
              <a:ext cx="0" cy="4992850"/>
            </a:xfrm>
            <a:prstGeom prst="line">
              <a:avLst/>
            </a:prstGeom>
            <a:ln cap="flat" w="80714">
              <a:solidFill>
                <a:srgbClr val="000000"/>
              </a:solidFill>
              <a:prstDash val="solid"/>
              <a:headEnd type="none" len="sm" w="sm"/>
              <a:tailEnd type="triangle" len="med" w="lg"/>
            </a:ln>
          </p:spPr>
        </p:sp>
        <p:sp>
          <p:nvSpPr>
            <p:cNvPr name="TextBox 8" id="8"/>
            <p:cNvSpPr txBox="true"/>
            <p:nvPr/>
          </p:nvSpPr>
          <p:spPr>
            <a:xfrm rot="0">
              <a:off x="3185796" y="2097573"/>
              <a:ext cx="4216375" cy="1305317"/>
            </a:xfrm>
            <a:prstGeom prst="rect">
              <a:avLst/>
            </a:prstGeom>
          </p:spPr>
          <p:txBody>
            <a:bodyPr anchor="t" rtlCol="false" tIns="0" lIns="0" bIns="0" rIns="0">
              <a:spAutoFit/>
            </a:bodyPr>
            <a:lstStyle/>
            <a:p>
              <a:pPr algn="ctr">
                <a:lnSpc>
                  <a:spcPts val="8321"/>
                </a:lnSpc>
              </a:pPr>
              <a:r>
                <a:rPr lang="en-US" sz="5944">
                  <a:solidFill>
                    <a:srgbClr val="FFFFFF"/>
                  </a:solidFill>
                  <a:latin typeface="Canva Sans"/>
                  <a:ea typeface="Canva Sans"/>
                  <a:cs typeface="Canva Sans"/>
                  <a:sym typeface="Canva Sans"/>
                </a:rPr>
                <a:t>320x240</a:t>
              </a:r>
            </a:p>
          </p:txBody>
        </p:sp>
        <p:sp>
          <p:nvSpPr>
            <p:cNvPr name="TextBox 9" id="9"/>
            <p:cNvSpPr txBox="true"/>
            <p:nvPr/>
          </p:nvSpPr>
          <p:spPr>
            <a:xfrm rot="0">
              <a:off x="3714787" y="6172804"/>
              <a:ext cx="2630340" cy="1100610"/>
            </a:xfrm>
            <a:prstGeom prst="rect">
              <a:avLst/>
            </a:prstGeom>
          </p:spPr>
          <p:txBody>
            <a:bodyPr anchor="t" rtlCol="false" tIns="0" lIns="0" bIns="0" rIns="0">
              <a:spAutoFit/>
            </a:bodyPr>
            <a:lstStyle/>
            <a:p>
              <a:pPr algn="ctr">
                <a:lnSpc>
                  <a:spcPts val="6961"/>
                </a:lnSpc>
              </a:pPr>
              <a:r>
                <a:rPr lang="en-US" sz="4972" b="true">
                  <a:solidFill>
                    <a:srgbClr val="000000"/>
                  </a:solidFill>
                  <a:latin typeface="Canva Sans Bold"/>
                  <a:ea typeface="Canva Sans Bold"/>
                  <a:cs typeface="Canva Sans Bold"/>
                  <a:sym typeface="Canva Sans Bold"/>
                </a:rPr>
                <a:t>86mm</a:t>
              </a:r>
            </a:p>
          </p:txBody>
        </p:sp>
        <p:sp>
          <p:nvSpPr>
            <p:cNvPr name="TextBox 10" id="10"/>
            <p:cNvSpPr txBox="true"/>
            <p:nvPr/>
          </p:nvSpPr>
          <p:spPr>
            <a:xfrm rot="0">
              <a:off x="10360499" y="2436809"/>
              <a:ext cx="2662838" cy="1100610"/>
            </a:xfrm>
            <a:prstGeom prst="rect">
              <a:avLst/>
            </a:prstGeom>
          </p:spPr>
          <p:txBody>
            <a:bodyPr anchor="t" rtlCol="false" tIns="0" lIns="0" bIns="0" rIns="0">
              <a:spAutoFit/>
            </a:bodyPr>
            <a:lstStyle/>
            <a:p>
              <a:pPr algn="ctr">
                <a:lnSpc>
                  <a:spcPts val="6961"/>
                </a:lnSpc>
              </a:pPr>
              <a:r>
                <a:rPr lang="en-US" sz="4972" b="true">
                  <a:solidFill>
                    <a:srgbClr val="000000"/>
                  </a:solidFill>
                  <a:latin typeface="Canva Sans Bold"/>
                  <a:ea typeface="Canva Sans Bold"/>
                  <a:cs typeface="Canva Sans Bold"/>
                  <a:sym typeface="Canva Sans Bold"/>
                </a:rPr>
                <a:t>50mm</a:t>
              </a:r>
            </a:p>
          </p:txBody>
        </p:sp>
      </p:grpSp>
      <p:sp>
        <p:nvSpPr>
          <p:cNvPr name="Freeform 11" id="11"/>
          <p:cNvSpPr/>
          <p:nvPr/>
        </p:nvSpPr>
        <p:spPr>
          <a:xfrm flipH="false" flipV="false" rot="0">
            <a:off x="10431163" y="1177484"/>
            <a:ext cx="8080816" cy="8080816"/>
          </a:xfrm>
          <a:custGeom>
            <a:avLst/>
            <a:gdLst/>
            <a:ahLst/>
            <a:cxnLst/>
            <a:rect r="r" b="b" t="t" l="l"/>
            <a:pathLst>
              <a:path h="8080816" w="8080816">
                <a:moveTo>
                  <a:pt x="0" y="0"/>
                </a:moveTo>
                <a:lnTo>
                  <a:pt x="8080816" y="0"/>
                </a:lnTo>
                <a:lnTo>
                  <a:pt x="8080816" y="8080816"/>
                </a:lnTo>
                <a:lnTo>
                  <a:pt x="0" y="8080816"/>
                </a:lnTo>
                <a:lnTo>
                  <a:pt x="0" y="0"/>
                </a:lnTo>
                <a:close/>
              </a:path>
            </a:pathLst>
          </a:custGeom>
          <a:blipFill>
            <a:blip r:embed="rId3"/>
            <a:stretch>
              <a:fillRect l="0" t="0" r="0" b="0"/>
            </a:stretch>
          </a:blipFill>
        </p:spPr>
      </p:sp>
      <p:grpSp>
        <p:nvGrpSpPr>
          <p:cNvPr name="Group 12" id="12"/>
          <p:cNvGrpSpPr/>
          <p:nvPr/>
        </p:nvGrpSpPr>
        <p:grpSpPr>
          <a:xfrm rot="0">
            <a:off x="-374782" y="-1252694"/>
            <a:ext cx="7008429" cy="2830124"/>
            <a:chOff x="0" y="0"/>
            <a:chExt cx="1845841" cy="745383"/>
          </a:xfrm>
        </p:grpSpPr>
        <p:sp>
          <p:nvSpPr>
            <p:cNvPr name="Freeform 13" id="13"/>
            <p:cNvSpPr/>
            <p:nvPr/>
          </p:nvSpPr>
          <p:spPr>
            <a:xfrm flipH="false" flipV="false" rot="0">
              <a:off x="0" y="0"/>
              <a:ext cx="1845841" cy="745383"/>
            </a:xfrm>
            <a:custGeom>
              <a:avLst/>
              <a:gdLst/>
              <a:ahLst/>
              <a:cxnLst/>
              <a:rect r="r" b="b" t="t" l="l"/>
              <a:pathLst>
                <a:path h="745383" w="1845841">
                  <a:moveTo>
                    <a:pt x="0" y="0"/>
                  </a:moveTo>
                  <a:lnTo>
                    <a:pt x="1845841" y="0"/>
                  </a:lnTo>
                  <a:lnTo>
                    <a:pt x="1845841" y="745383"/>
                  </a:lnTo>
                  <a:lnTo>
                    <a:pt x="0" y="745383"/>
                  </a:lnTo>
                  <a:close/>
                </a:path>
              </a:pathLst>
            </a:custGeom>
            <a:solidFill>
              <a:srgbClr val="060644"/>
            </a:solidFill>
          </p:spPr>
        </p:sp>
        <p:sp>
          <p:nvSpPr>
            <p:cNvPr name="TextBox 14" id="14"/>
            <p:cNvSpPr txBox="true"/>
            <p:nvPr/>
          </p:nvSpPr>
          <p:spPr>
            <a:xfrm>
              <a:off x="0" y="-47625"/>
              <a:ext cx="1845841" cy="793008"/>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664575" y="463550"/>
            <a:ext cx="5285288" cy="565150"/>
          </a:xfrm>
          <a:prstGeom prst="rect">
            <a:avLst/>
          </a:prstGeom>
        </p:spPr>
        <p:txBody>
          <a:bodyPr anchor="t" rtlCol="false" tIns="0" lIns="0" bIns="0" rIns="0">
            <a:spAutoFit/>
          </a:bodyPr>
          <a:lstStyle/>
          <a:p>
            <a:pPr algn="l">
              <a:lnSpc>
                <a:spcPts val="4399"/>
              </a:lnSpc>
            </a:pPr>
            <a:r>
              <a:rPr lang="en-US" sz="3999" b="true">
                <a:solidFill>
                  <a:srgbClr val="FFFFFF"/>
                </a:solidFill>
                <a:latin typeface="Inter Bold"/>
                <a:ea typeface="Inter Bold"/>
                <a:cs typeface="Inter Bold"/>
                <a:sym typeface="Inter Bold"/>
              </a:rPr>
              <a:t>Hiển thị và tương tác</a:t>
            </a:r>
          </a:p>
        </p:txBody>
      </p:sp>
      <p:sp>
        <p:nvSpPr>
          <p:cNvPr name="TextBox 16" id="16"/>
          <p:cNvSpPr txBox="true"/>
          <p:nvPr/>
        </p:nvSpPr>
        <p:spPr>
          <a:xfrm rot="0">
            <a:off x="6873624" y="9023550"/>
            <a:ext cx="3797515" cy="469500"/>
          </a:xfrm>
          <a:prstGeom prst="rect">
            <a:avLst/>
          </a:prstGeom>
        </p:spPr>
        <p:txBody>
          <a:bodyPr anchor="t" rtlCol="false" tIns="0" lIns="0" bIns="0" rIns="0">
            <a:spAutoFit/>
          </a:bodyPr>
          <a:lstStyle/>
          <a:p>
            <a:pPr algn="l">
              <a:lnSpc>
                <a:spcPts val="3696"/>
              </a:lnSpc>
            </a:pPr>
            <a:r>
              <a:rPr lang="en-US" sz="3080" i="true">
                <a:solidFill>
                  <a:srgbClr val="000000"/>
                </a:solidFill>
                <a:latin typeface="Inter Italics"/>
                <a:ea typeface="Inter Italics"/>
                <a:cs typeface="Inter Italics"/>
                <a:sym typeface="Inter Italics"/>
              </a:rPr>
              <a:t>Không gian thể hiện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28657" y="1688830"/>
            <a:ext cx="14030685" cy="7313495"/>
          </a:xfrm>
          <a:custGeom>
            <a:avLst/>
            <a:gdLst/>
            <a:ahLst/>
            <a:cxnLst/>
            <a:rect r="r" b="b" t="t" l="l"/>
            <a:pathLst>
              <a:path h="7313495" w="14030685">
                <a:moveTo>
                  <a:pt x="0" y="0"/>
                </a:moveTo>
                <a:lnTo>
                  <a:pt x="14030686" y="0"/>
                </a:lnTo>
                <a:lnTo>
                  <a:pt x="14030686" y="7313494"/>
                </a:lnTo>
                <a:lnTo>
                  <a:pt x="0" y="7313494"/>
                </a:lnTo>
                <a:lnTo>
                  <a:pt x="0" y="0"/>
                </a:lnTo>
                <a:close/>
              </a:path>
            </a:pathLst>
          </a:custGeom>
          <a:blipFill>
            <a:blip r:embed="rId2"/>
            <a:stretch>
              <a:fillRect l="0" t="0" r="0" b="0"/>
            </a:stretch>
          </a:blipFill>
        </p:spPr>
      </p:sp>
      <p:sp>
        <p:nvSpPr>
          <p:cNvPr name="TextBox 3" id="3"/>
          <p:cNvSpPr txBox="true"/>
          <p:nvPr/>
        </p:nvSpPr>
        <p:spPr>
          <a:xfrm rot="0">
            <a:off x="7689546" y="9248775"/>
            <a:ext cx="2613629" cy="638175"/>
          </a:xfrm>
          <a:prstGeom prst="rect">
            <a:avLst/>
          </a:prstGeom>
        </p:spPr>
        <p:txBody>
          <a:bodyPr anchor="t" rtlCol="false" tIns="0" lIns="0" bIns="0" rIns="0">
            <a:spAutoFit/>
          </a:bodyPr>
          <a:lstStyle/>
          <a:p>
            <a:pPr algn="l">
              <a:lnSpc>
                <a:spcPts val="5016"/>
              </a:lnSpc>
            </a:pPr>
            <a:r>
              <a:rPr lang="en-US" sz="4180" i="true">
                <a:solidFill>
                  <a:srgbClr val="000000"/>
                </a:solidFill>
                <a:latin typeface="Inter Italics"/>
                <a:ea typeface="Inter Italics"/>
                <a:cs typeface="Inter Italics"/>
                <a:sym typeface="Inter Italics"/>
              </a:rPr>
              <a:t>Prototype</a:t>
            </a:r>
          </a:p>
        </p:txBody>
      </p:sp>
      <p:grpSp>
        <p:nvGrpSpPr>
          <p:cNvPr name="Group 4" id="4"/>
          <p:cNvGrpSpPr/>
          <p:nvPr/>
        </p:nvGrpSpPr>
        <p:grpSpPr>
          <a:xfrm rot="0">
            <a:off x="-374782" y="-1252694"/>
            <a:ext cx="7008429" cy="2830124"/>
            <a:chOff x="0" y="0"/>
            <a:chExt cx="1845841" cy="745383"/>
          </a:xfrm>
        </p:grpSpPr>
        <p:sp>
          <p:nvSpPr>
            <p:cNvPr name="Freeform 5" id="5"/>
            <p:cNvSpPr/>
            <p:nvPr/>
          </p:nvSpPr>
          <p:spPr>
            <a:xfrm flipH="false" flipV="false" rot="0">
              <a:off x="0" y="0"/>
              <a:ext cx="1845841" cy="745383"/>
            </a:xfrm>
            <a:custGeom>
              <a:avLst/>
              <a:gdLst/>
              <a:ahLst/>
              <a:cxnLst/>
              <a:rect r="r" b="b" t="t" l="l"/>
              <a:pathLst>
                <a:path h="745383" w="1845841">
                  <a:moveTo>
                    <a:pt x="0" y="0"/>
                  </a:moveTo>
                  <a:lnTo>
                    <a:pt x="1845841" y="0"/>
                  </a:lnTo>
                  <a:lnTo>
                    <a:pt x="1845841" y="745383"/>
                  </a:lnTo>
                  <a:lnTo>
                    <a:pt x="0" y="745383"/>
                  </a:lnTo>
                  <a:close/>
                </a:path>
              </a:pathLst>
            </a:custGeom>
            <a:solidFill>
              <a:srgbClr val="060644"/>
            </a:solidFill>
          </p:spPr>
        </p:sp>
        <p:sp>
          <p:nvSpPr>
            <p:cNvPr name="TextBox 6" id="6"/>
            <p:cNvSpPr txBox="true"/>
            <p:nvPr/>
          </p:nvSpPr>
          <p:spPr>
            <a:xfrm>
              <a:off x="0" y="-47625"/>
              <a:ext cx="1845841" cy="793008"/>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664575" y="463550"/>
            <a:ext cx="5285288" cy="565150"/>
          </a:xfrm>
          <a:prstGeom prst="rect">
            <a:avLst/>
          </a:prstGeom>
        </p:spPr>
        <p:txBody>
          <a:bodyPr anchor="t" rtlCol="false" tIns="0" lIns="0" bIns="0" rIns="0">
            <a:spAutoFit/>
          </a:bodyPr>
          <a:lstStyle/>
          <a:p>
            <a:pPr algn="l">
              <a:lnSpc>
                <a:spcPts val="4399"/>
              </a:lnSpc>
            </a:pPr>
            <a:r>
              <a:rPr lang="en-US" sz="3999" b="true">
                <a:solidFill>
                  <a:srgbClr val="FFFFFF"/>
                </a:solidFill>
                <a:latin typeface="Inter Bold"/>
                <a:ea typeface="Inter Bold"/>
                <a:cs typeface="Inter Bold"/>
                <a:sym typeface="Inter Bold"/>
              </a:rPr>
              <a:t>Hiển thị và tương tác</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76564" y="2246193"/>
            <a:ext cx="7728531" cy="6018593"/>
          </a:xfrm>
          <a:custGeom>
            <a:avLst/>
            <a:gdLst/>
            <a:ahLst/>
            <a:cxnLst/>
            <a:rect r="r" b="b" t="t" l="l"/>
            <a:pathLst>
              <a:path h="6018593" w="7728531">
                <a:moveTo>
                  <a:pt x="0" y="0"/>
                </a:moveTo>
                <a:lnTo>
                  <a:pt x="7728531" y="0"/>
                </a:lnTo>
                <a:lnTo>
                  <a:pt x="7728531" y="6018593"/>
                </a:lnTo>
                <a:lnTo>
                  <a:pt x="0" y="6018593"/>
                </a:lnTo>
                <a:lnTo>
                  <a:pt x="0" y="0"/>
                </a:lnTo>
                <a:close/>
              </a:path>
            </a:pathLst>
          </a:custGeom>
          <a:blipFill>
            <a:blip r:embed="rId2"/>
            <a:stretch>
              <a:fillRect l="0" t="0" r="0" b="0"/>
            </a:stretch>
          </a:blipFill>
        </p:spPr>
      </p:sp>
      <p:sp>
        <p:nvSpPr>
          <p:cNvPr name="Freeform 3" id="3"/>
          <p:cNvSpPr/>
          <p:nvPr/>
        </p:nvSpPr>
        <p:spPr>
          <a:xfrm flipH="false" flipV="false" rot="0">
            <a:off x="9643785" y="2300103"/>
            <a:ext cx="7615515" cy="5964683"/>
          </a:xfrm>
          <a:custGeom>
            <a:avLst/>
            <a:gdLst/>
            <a:ahLst/>
            <a:cxnLst/>
            <a:rect r="r" b="b" t="t" l="l"/>
            <a:pathLst>
              <a:path h="5964683" w="7615515">
                <a:moveTo>
                  <a:pt x="0" y="0"/>
                </a:moveTo>
                <a:lnTo>
                  <a:pt x="7615515" y="0"/>
                </a:lnTo>
                <a:lnTo>
                  <a:pt x="7615515" y="5964683"/>
                </a:lnTo>
                <a:lnTo>
                  <a:pt x="0" y="5964683"/>
                </a:lnTo>
                <a:lnTo>
                  <a:pt x="0" y="0"/>
                </a:lnTo>
                <a:close/>
              </a:path>
            </a:pathLst>
          </a:custGeom>
          <a:blipFill>
            <a:blip r:embed="rId3"/>
            <a:stretch>
              <a:fillRect l="0" t="0" r="0" b="0"/>
            </a:stretch>
          </a:blipFill>
        </p:spPr>
      </p:sp>
      <p:grpSp>
        <p:nvGrpSpPr>
          <p:cNvPr name="Group 4" id="4"/>
          <p:cNvGrpSpPr/>
          <p:nvPr/>
        </p:nvGrpSpPr>
        <p:grpSpPr>
          <a:xfrm rot="0">
            <a:off x="-374782" y="-1252694"/>
            <a:ext cx="7008429" cy="2830124"/>
            <a:chOff x="0" y="0"/>
            <a:chExt cx="1845841" cy="745383"/>
          </a:xfrm>
        </p:grpSpPr>
        <p:sp>
          <p:nvSpPr>
            <p:cNvPr name="Freeform 5" id="5"/>
            <p:cNvSpPr/>
            <p:nvPr/>
          </p:nvSpPr>
          <p:spPr>
            <a:xfrm flipH="false" flipV="false" rot="0">
              <a:off x="0" y="0"/>
              <a:ext cx="1845841" cy="745383"/>
            </a:xfrm>
            <a:custGeom>
              <a:avLst/>
              <a:gdLst/>
              <a:ahLst/>
              <a:cxnLst/>
              <a:rect r="r" b="b" t="t" l="l"/>
              <a:pathLst>
                <a:path h="745383" w="1845841">
                  <a:moveTo>
                    <a:pt x="0" y="0"/>
                  </a:moveTo>
                  <a:lnTo>
                    <a:pt x="1845841" y="0"/>
                  </a:lnTo>
                  <a:lnTo>
                    <a:pt x="1845841" y="745383"/>
                  </a:lnTo>
                  <a:lnTo>
                    <a:pt x="0" y="745383"/>
                  </a:lnTo>
                  <a:close/>
                </a:path>
              </a:pathLst>
            </a:custGeom>
            <a:solidFill>
              <a:srgbClr val="060644"/>
            </a:solidFill>
          </p:spPr>
        </p:sp>
        <p:sp>
          <p:nvSpPr>
            <p:cNvPr name="TextBox 6" id="6"/>
            <p:cNvSpPr txBox="true"/>
            <p:nvPr/>
          </p:nvSpPr>
          <p:spPr>
            <a:xfrm>
              <a:off x="0" y="-47625"/>
              <a:ext cx="1845841" cy="793008"/>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8137504" y="9024938"/>
            <a:ext cx="1631471" cy="466725"/>
          </a:xfrm>
          <a:prstGeom prst="rect">
            <a:avLst/>
          </a:prstGeom>
        </p:spPr>
        <p:txBody>
          <a:bodyPr anchor="t" rtlCol="false" tIns="0" lIns="0" bIns="0" rIns="0">
            <a:spAutoFit/>
          </a:bodyPr>
          <a:lstStyle/>
          <a:p>
            <a:pPr algn="l">
              <a:lnSpc>
                <a:spcPts val="3696"/>
              </a:lnSpc>
            </a:pPr>
            <a:r>
              <a:rPr lang="en-US" sz="3080" i="true">
                <a:solidFill>
                  <a:srgbClr val="000000"/>
                </a:solidFill>
                <a:latin typeface="Inter Italics"/>
                <a:ea typeface="Inter Italics"/>
                <a:cs typeface="Inter Italics"/>
                <a:sym typeface="Inter Italics"/>
              </a:rPr>
              <a:t>Ảnh tĩnh</a:t>
            </a:r>
          </a:p>
        </p:txBody>
      </p:sp>
      <p:sp>
        <p:nvSpPr>
          <p:cNvPr name="TextBox 8" id="8"/>
          <p:cNvSpPr txBox="true"/>
          <p:nvPr/>
        </p:nvSpPr>
        <p:spPr>
          <a:xfrm rot="0">
            <a:off x="664575" y="463550"/>
            <a:ext cx="5285288" cy="565150"/>
          </a:xfrm>
          <a:prstGeom prst="rect">
            <a:avLst/>
          </a:prstGeom>
        </p:spPr>
        <p:txBody>
          <a:bodyPr anchor="t" rtlCol="false" tIns="0" lIns="0" bIns="0" rIns="0">
            <a:spAutoFit/>
          </a:bodyPr>
          <a:lstStyle/>
          <a:p>
            <a:pPr algn="l">
              <a:lnSpc>
                <a:spcPts val="4399"/>
              </a:lnSpc>
            </a:pPr>
            <a:r>
              <a:rPr lang="en-US" sz="3999" b="true">
                <a:solidFill>
                  <a:srgbClr val="FFFFFF"/>
                </a:solidFill>
                <a:latin typeface="Inter Bold"/>
                <a:ea typeface="Inter Bold"/>
                <a:cs typeface="Inter Bold"/>
                <a:sym typeface="Inter Bold"/>
              </a:rPr>
              <a:t>Hiển thị và tương tác</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3908" y="2132142"/>
            <a:ext cx="7709075" cy="6022715"/>
          </a:xfrm>
          <a:custGeom>
            <a:avLst/>
            <a:gdLst/>
            <a:ahLst/>
            <a:cxnLst/>
            <a:rect r="r" b="b" t="t" l="l"/>
            <a:pathLst>
              <a:path h="6022715" w="7709075">
                <a:moveTo>
                  <a:pt x="0" y="0"/>
                </a:moveTo>
                <a:lnTo>
                  <a:pt x="7709075" y="0"/>
                </a:lnTo>
                <a:lnTo>
                  <a:pt x="7709075" y="6022716"/>
                </a:lnTo>
                <a:lnTo>
                  <a:pt x="0" y="6022716"/>
                </a:lnTo>
                <a:lnTo>
                  <a:pt x="0" y="0"/>
                </a:lnTo>
                <a:close/>
              </a:path>
            </a:pathLst>
          </a:custGeom>
          <a:blipFill>
            <a:blip r:embed="rId2"/>
            <a:stretch>
              <a:fillRect l="0" t="0" r="0" b="0"/>
            </a:stretch>
          </a:blipFill>
        </p:spPr>
      </p:sp>
      <p:sp>
        <p:nvSpPr>
          <p:cNvPr name="Freeform 3" id="3"/>
          <p:cNvSpPr/>
          <p:nvPr/>
        </p:nvSpPr>
        <p:spPr>
          <a:xfrm flipH="false" flipV="false" rot="0">
            <a:off x="9717729" y="2132142"/>
            <a:ext cx="7797546" cy="6004110"/>
          </a:xfrm>
          <a:custGeom>
            <a:avLst/>
            <a:gdLst/>
            <a:ahLst/>
            <a:cxnLst/>
            <a:rect r="r" b="b" t="t" l="l"/>
            <a:pathLst>
              <a:path h="6004110" w="7797546">
                <a:moveTo>
                  <a:pt x="0" y="0"/>
                </a:moveTo>
                <a:lnTo>
                  <a:pt x="7797547" y="0"/>
                </a:lnTo>
                <a:lnTo>
                  <a:pt x="7797547" y="6004111"/>
                </a:lnTo>
                <a:lnTo>
                  <a:pt x="0" y="6004111"/>
                </a:lnTo>
                <a:lnTo>
                  <a:pt x="0" y="0"/>
                </a:lnTo>
                <a:close/>
              </a:path>
            </a:pathLst>
          </a:custGeom>
          <a:blipFill>
            <a:blip r:embed="rId3"/>
            <a:stretch>
              <a:fillRect l="0" t="0" r="0" b="0"/>
            </a:stretch>
          </a:blipFill>
        </p:spPr>
      </p:sp>
      <p:sp>
        <p:nvSpPr>
          <p:cNvPr name="TextBox 4" id="4"/>
          <p:cNvSpPr txBox="true"/>
          <p:nvPr/>
        </p:nvSpPr>
        <p:spPr>
          <a:xfrm rot="0">
            <a:off x="8185499" y="8911561"/>
            <a:ext cx="3797515" cy="466725"/>
          </a:xfrm>
          <a:prstGeom prst="rect">
            <a:avLst/>
          </a:prstGeom>
        </p:spPr>
        <p:txBody>
          <a:bodyPr anchor="t" rtlCol="false" tIns="0" lIns="0" bIns="0" rIns="0">
            <a:spAutoFit/>
          </a:bodyPr>
          <a:lstStyle/>
          <a:p>
            <a:pPr algn="l">
              <a:lnSpc>
                <a:spcPts val="3696"/>
              </a:lnSpc>
            </a:pPr>
            <a:r>
              <a:rPr lang="en-US" sz="3080" i="true">
                <a:solidFill>
                  <a:srgbClr val="000000"/>
                </a:solidFill>
                <a:latin typeface="Inter Italics"/>
                <a:ea typeface="Inter Italics"/>
                <a:cs typeface="Inter Italics"/>
                <a:sym typeface="Inter Italics"/>
              </a:rPr>
              <a:t>Ảnh động</a:t>
            </a:r>
          </a:p>
        </p:txBody>
      </p:sp>
      <p:grpSp>
        <p:nvGrpSpPr>
          <p:cNvPr name="Group 5" id="5"/>
          <p:cNvGrpSpPr/>
          <p:nvPr/>
        </p:nvGrpSpPr>
        <p:grpSpPr>
          <a:xfrm rot="0">
            <a:off x="-374782" y="-1252694"/>
            <a:ext cx="7008429" cy="2830124"/>
            <a:chOff x="0" y="0"/>
            <a:chExt cx="1845841" cy="745383"/>
          </a:xfrm>
        </p:grpSpPr>
        <p:sp>
          <p:nvSpPr>
            <p:cNvPr name="Freeform 6" id="6"/>
            <p:cNvSpPr/>
            <p:nvPr/>
          </p:nvSpPr>
          <p:spPr>
            <a:xfrm flipH="false" flipV="false" rot="0">
              <a:off x="0" y="0"/>
              <a:ext cx="1845841" cy="745383"/>
            </a:xfrm>
            <a:custGeom>
              <a:avLst/>
              <a:gdLst/>
              <a:ahLst/>
              <a:cxnLst/>
              <a:rect r="r" b="b" t="t" l="l"/>
              <a:pathLst>
                <a:path h="745383" w="1845841">
                  <a:moveTo>
                    <a:pt x="0" y="0"/>
                  </a:moveTo>
                  <a:lnTo>
                    <a:pt x="1845841" y="0"/>
                  </a:lnTo>
                  <a:lnTo>
                    <a:pt x="1845841" y="745383"/>
                  </a:lnTo>
                  <a:lnTo>
                    <a:pt x="0" y="745383"/>
                  </a:lnTo>
                  <a:close/>
                </a:path>
              </a:pathLst>
            </a:custGeom>
            <a:solidFill>
              <a:srgbClr val="060644"/>
            </a:solidFill>
          </p:spPr>
        </p:sp>
        <p:sp>
          <p:nvSpPr>
            <p:cNvPr name="TextBox 7" id="7"/>
            <p:cNvSpPr txBox="true"/>
            <p:nvPr/>
          </p:nvSpPr>
          <p:spPr>
            <a:xfrm>
              <a:off x="0" y="-47625"/>
              <a:ext cx="1845841" cy="793008"/>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664575" y="463550"/>
            <a:ext cx="5285288" cy="565150"/>
          </a:xfrm>
          <a:prstGeom prst="rect">
            <a:avLst/>
          </a:prstGeom>
        </p:spPr>
        <p:txBody>
          <a:bodyPr anchor="t" rtlCol="false" tIns="0" lIns="0" bIns="0" rIns="0">
            <a:spAutoFit/>
          </a:bodyPr>
          <a:lstStyle/>
          <a:p>
            <a:pPr algn="l">
              <a:lnSpc>
                <a:spcPts val="4399"/>
              </a:lnSpc>
            </a:pPr>
            <a:r>
              <a:rPr lang="en-US" sz="3999" b="true">
                <a:solidFill>
                  <a:srgbClr val="FFFFFF"/>
                </a:solidFill>
                <a:latin typeface="Inter Bold"/>
                <a:ea typeface="Inter Bold"/>
                <a:cs typeface="Inter Bold"/>
                <a:sym typeface="Inter Bold"/>
              </a:rPr>
              <a:t>Hiển thị và tương tác</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60176" y="1892755"/>
            <a:ext cx="9202226" cy="7102859"/>
          </a:xfrm>
          <a:custGeom>
            <a:avLst/>
            <a:gdLst/>
            <a:ahLst/>
            <a:cxnLst/>
            <a:rect r="r" b="b" t="t" l="l"/>
            <a:pathLst>
              <a:path h="7102859" w="9202226">
                <a:moveTo>
                  <a:pt x="0" y="0"/>
                </a:moveTo>
                <a:lnTo>
                  <a:pt x="9202226" y="0"/>
                </a:lnTo>
                <a:lnTo>
                  <a:pt x="9202226" y="7102859"/>
                </a:lnTo>
                <a:lnTo>
                  <a:pt x="0" y="7102859"/>
                </a:lnTo>
                <a:lnTo>
                  <a:pt x="0" y="0"/>
                </a:lnTo>
                <a:close/>
              </a:path>
            </a:pathLst>
          </a:custGeom>
          <a:blipFill>
            <a:blip r:embed="rId2"/>
            <a:stretch>
              <a:fillRect l="0" t="0" r="0" b="0"/>
            </a:stretch>
          </a:blipFill>
        </p:spPr>
      </p:sp>
      <p:grpSp>
        <p:nvGrpSpPr>
          <p:cNvPr name="Group 3" id="3"/>
          <p:cNvGrpSpPr/>
          <p:nvPr/>
        </p:nvGrpSpPr>
        <p:grpSpPr>
          <a:xfrm rot="0">
            <a:off x="6273077" y="4709057"/>
            <a:ext cx="2094195" cy="1310270"/>
            <a:chOff x="0" y="0"/>
            <a:chExt cx="551558" cy="345092"/>
          </a:xfrm>
        </p:grpSpPr>
        <p:sp>
          <p:nvSpPr>
            <p:cNvPr name="Freeform 4" id="4"/>
            <p:cNvSpPr/>
            <p:nvPr/>
          </p:nvSpPr>
          <p:spPr>
            <a:xfrm flipH="false" flipV="false" rot="0">
              <a:off x="0" y="0"/>
              <a:ext cx="551558" cy="345092"/>
            </a:xfrm>
            <a:custGeom>
              <a:avLst/>
              <a:gdLst/>
              <a:ahLst/>
              <a:cxnLst/>
              <a:rect r="r" b="b" t="t" l="l"/>
              <a:pathLst>
                <a:path h="345092" w="551558">
                  <a:moveTo>
                    <a:pt x="0" y="0"/>
                  </a:moveTo>
                  <a:lnTo>
                    <a:pt x="551558" y="0"/>
                  </a:lnTo>
                  <a:lnTo>
                    <a:pt x="551558" y="345092"/>
                  </a:lnTo>
                  <a:lnTo>
                    <a:pt x="0" y="345092"/>
                  </a:lnTo>
                  <a:close/>
                </a:path>
              </a:pathLst>
            </a:custGeom>
            <a:solidFill>
              <a:srgbClr val="000000">
                <a:alpha val="0"/>
              </a:srgbClr>
            </a:solidFill>
            <a:ln w="114300" cap="sq">
              <a:solidFill>
                <a:srgbClr val="FF3131"/>
              </a:solidFill>
              <a:prstDash val="lgDash"/>
              <a:miter/>
            </a:ln>
          </p:spPr>
        </p:sp>
        <p:sp>
          <p:nvSpPr>
            <p:cNvPr name="TextBox 5" id="5"/>
            <p:cNvSpPr txBox="true"/>
            <p:nvPr/>
          </p:nvSpPr>
          <p:spPr>
            <a:xfrm>
              <a:off x="0" y="-47625"/>
              <a:ext cx="551558" cy="392717"/>
            </a:xfrm>
            <a:prstGeom prst="rect">
              <a:avLst/>
            </a:prstGeom>
          </p:spPr>
          <p:txBody>
            <a:bodyPr anchor="ctr" rtlCol="false" tIns="50800" lIns="50800" bIns="50800" rIns="50800"/>
            <a:lstStyle/>
            <a:p>
              <a:pPr algn="ctr">
                <a:lnSpc>
                  <a:spcPts val="2800"/>
                </a:lnSpc>
              </a:pPr>
            </a:p>
          </p:txBody>
        </p:sp>
      </p:grpSp>
      <p:sp>
        <p:nvSpPr>
          <p:cNvPr name="AutoShape 6" id="6"/>
          <p:cNvSpPr/>
          <p:nvPr/>
        </p:nvSpPr>
        <p:spPr>
          <a:xfrm>
            <a:off x="8367727" y="5435628"/>
            <a:ext cx="2988575" cy="19050"/>
          </a:xfrm>
          <a:prstGeom prst="line">
            <a:avLst/>
          </a:prstGeom>
          <a:ln cap="flat" w="142875">
            <a:solidFill>
              <a:srgbClr val="FF3131"/>
            </a:solidFill>
            <a:prstDash val="lgDash"/>
            <a:headEnd type="none" len="sm" w="sm"/>
            <a:tailEnd type="arrow" len="sm" w="med"/>
          </a:ln>
        </p:spPr>
      </p:sp>
      <p:sp>
        <p:nvSpPr>
          <p:cNvPr name="Freeform 7" id="7"/>
          <p:cNvSpPr/>
          <p:nvPr/>
        </p:nvSpPr>
        <p:spPr>
          <a:xfrm flipH="false" flipV="false" rot="0">
            <a:off x="12036206" y="1330325"/>
            <a:ext cx="4937240" cy="7776152"/>
          </a:xfrm>
          <a:custGeom>
            <a:avLst/>
            <a:gdLst/>
            <a:ahLst/>
            <a:cxnLst/>
            <a:rect r="r" b="b" t="t" l="l"/>
            <a:pathLst>
              <a:path h="7776152" w="4937240">
                <a:moveTo>
                  <a:pt x="0" y="0"/>
                </a:moveTo>
                <a:lnTo>
                  <a:pt x="4937240" y="0"/>
                </a:lnTo>
                <a:lnTo>
                  <a:pt x="4937240" y="7776152"/>
                </a:lnTo>
                <a:lnTo>
                  <a:pt x="0" y="7776152"/>
                </a:lnTo>
                <a:lnTo>
                  <a:pt x="0" y="0"/>
                </a:lnTo>
                <a:close/>
              </a:path>
            </a:pathLst>
          </a:custGeom>
          <a:blipFill>
            <a:blip r:embed="rId3"/>
            <a:stretch>
              <a:fillRect l="0" t="0" r="0" b="0"/>
            </a:stretch>
          </a:blipFill>
        </p:spPr>
      </p:sp>
      <p:sp>
        <p:nvSpPr>
          <p:cNvPr name="TextBox 8" id="8"/>
          <p:cNvSpPr txBox="true"/>
          <p:nvPr/>
        </p:nvSpPr>
        <p:spPr>
          <a:xfrm rot="0">
            <a:off x="7417572" y="9258300"/>
            <a:ext cx="3797515" cy="466725"/>
          </a:xfrm>
          <a:prstGeom prst="rect">
            <a:avLst/>
          </a:prstGeom>
        </p:spPr>
        <p:txBody>
          <a:bodyPr anchor="t" rtlCol="false" tIns="0" lIns="0" bIns="0" rIns="0">
            <a:spAutoFit/>
          </a:bodyPr>
          <a:lstStyle/>
          <a:p>
            <a:pPr algn="l">
              <a:lnSpc>
                <a:spcPts val="3696"/>
              </a:lnSpc>
            </a:pPr>
            <a:r>
              <a:rPr lang="en-US" sz="3080" i="true">
                <a:solidFill>
                  <a:srgbClr val="000000"/>
                </a:solidFill>
                <a:latin typeface="Inter Italics"/>
                <a:ea typeface="Inter Italics"/>
                <a:cs typeface="Inter Italics"/>
                <a:sym typeface="Inter Italics"/>
              </a:rPr>
              <a:t>Lấy vị trí để lập trình</a:t>
            </a:r>
          </a:p>
        </p:txBody>
      </p:sp>
      <p:grpSp>
        <p:nvGrpSpPr>
          <p:cNvPr name="Group 9" id="9"/>
          <p:cNvGrpSpPr/>
          <p:nvPr/>
        </p:nvGrpSpPr>
        <p:grpSpPr>
          <a:xfrm rot="0">
            <a:off x="-374782" y="-1252694"/>
            <a:ext cx="7008429" cy="2830124"/>
            <a:chOff x="0" y="0"/>
            <a:chExt cx="1845841" cy="745383"/>
          </a:xfrm>
        </p:grpSpPr>
        <p:sp>
          <p:nvSpPr>
            <p:cNvPr name="Freeform 10" id="10"/>
            <p:cNvSpPr/>
            <p:nvPr/>
          </p:nvSpPr>
          <p:spPr>
            <a:xfrm flipH="false" flipV="false" rot="0">
              <a:off x="0" y="0"/>
              <a:ext cx="1845841" cy="745383"/>
            </a:xfrm>
            <a:custGeom>
              <a:avLst/>
              <a:gdLst/>
              <a:ahLst/>
              <a:cxnLst/>
              <a:rect r="r" b="b" t="t" l="l"/>
              <a:pathLst>
                <a:path h="745383" w="1845841">
                  <a:moveTo>
                    <a:pt x="0" y="0"/>
                  </a:moveTo>
                  <a:lnTo>
                    <a:pt x="1845841" y="0"/>
                  </a:lnTo>
                  <a:lnTo>
                    <a:pt x="1845841" y="745383"/>
                  </a:lnTo>
                  <a:lnTo>
                    <a:pt x="0" y="745383"/>
                  </a:lnTo>
                  <a:close/>
                </a:path>
              </a:pathLst>
            </a:custGeom>
            <a:solidFill>
              <a:srgbClr val="060644"/>
            </a:solidFill>
          </p:spPr>
        </p:sp>
        <p:sp>
          <p:nvSpPr>
            <p:cNvPr name="TextBox 11" id="11"/>
            <p:cNvSpPr txBox="true"/>
            <p:nvPr/>
          </p:nvSpPr>
          <p:spPr>
            <a:xfrm>
              <a:off x="0" y="-47625"/>
              <a:ext cx="1845841" cy="793008"/>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664575" y="463550"/>
            <a:ext cx="5285288" cy="565150"/>
          </a:xfrm>
          <a:prstGeom prst="rect">
            <a:avLst/>
          </a:prstGeom>
        </p:spPr>
        <p:txBody>
          <a:bodyPr anchor="t" rtlCol="false" tIns="0" lIns="0" bIns="0" rIns="0">
            <a:spAutoFit/>
          </a:bodyPr>
          <a:lstStyle/>
          <a:p>
            <a:pPr algn="l">
              <a:lnSpc>
                <a:spcPts val="4399"/>
              </a:lnSpc>
            </a:pPr>
            <a:r>
              <a:rPr lang="en-US" sz="3999" b="true">
                <a:solidFill>
                  <a:srgbClr val="FFFFFF"/>
                </a:solidFill>
                <a:latin typeface="Inter Bold"/>
                <a:ea typeface="Inter Bold"/>
                <a:cs typeface="Inter Bold"/>
                <a:sym typeface="Inter Bold"/>
              </a:rPr>
              <a:t>Hiển thị và tương tác</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60176" y="1892755"/>
            <a:ext cx="9202226" cy="7102859"/>
          </a:xfrm>
          <a:custGeom>
            <a:avLst/>
            <a:gdLst/>
            <a:ahLst/>
            <a:cxnLst/>
            <a:rect r="r" b="b" t="t" l="l"/>
            <a:pathLst>
              <a:path h="7102859" w="9202226">
                <a:moveTo>
                  <a:pt x="0" y="0"/>
                </a:moveTo>
                <a:lnTo>
                  <a:pt x="9202226" y="0"/>
                </a:lnTo>
                <a:lnTo>
                  <a:pt x="9202226" y="7102859"/>
                </a:lnTo>
                <a:lnTo>
                  <a:pt x="0" y="7102859"/>
                </a:lnTo>
                <a:lnTo>
                  <a:pt x="0" y="0"/>
                </a:lnTo>
                <a:close/>
              </a:path>
            </a:pathLst>
          </a:custGeom>
          <a:blipFill>
            <a:blip r:embed="rId2"/>
            <a:stretch>
              <a:fillRect l="0" t="0" r="0" b="0"/>
            </a:stretch>
          </a:blipFill>
        </p:spPr>
      </p:sp>
      <p:grpSp>
        <p:nvGrpSpPr>
          <p:cNvPr name="Group 3" id="3"/>
          <p:cNvGrpSpPr/>
          <p:nvPr/>
        </p:nvGrpSpPr>
        <p:grpSpPr>
          <a:xfrm rot="0">
            <a:off x="6273077" y="4709057"/>
            <a:ext cx="2094195" cy="1310270"/>
            <a:chOff x="0" y="0"/>
            <a:chExt cx="551558" cy="345092"/>
          </a:xfrm>
        </p:grpSpPr>
        <p:sp>
          <p:nvSpPr>
            <p:cNvPr name="Freeform 4" id="4"/>
            <p:cNvSpPr/>
            <p:nvPr/>
          </p:nvSpPr>
          <p:spPr>
            <a:xfrm flipH="false" flipV="false" rot="0">
              <a:off x="0" y="0"/>
              <a:ext cx="551558" cy="345092"/>
            </a:xfrm>
            <a:custGeom>
              <a:avLst/>
              <a:gdLst/>
              <a:ahLst/>
              <a:cxnLst/>
              <a:rect r="r" b="b" t="t" l="l"/>
              <a:pathLst>
                <a:path h="345092" w="551558">
                  <a:moveTo>
                    <a:pt x="0" y="0"/>
                  </a:moveTo>
                  <a:lnTo>
                    <a:pt x="551558" y="0"/>
                  </a:lnTo>
                  <a:lnTo>
                    <a:pt x="551558" y="345092"/>
                  </a:lnTo>
                  <a:lnTo>
                    <a:pt x="0" y="345092"/>
                  </a:lnTo>
                  <a:close/>
                </a:path>
              </a:pathLst>
            </a:custGeom>
            <a:solidFill>
              <a:srgbClr val="000000">
                <a:alpha val="0"/>
              </a:srgbClr>
            </a:solidFill>
            <a:ln w="114300" cap="sq">
              <a:solidFill>
                <a:srgbClr val="FF3131"/>
              </a:solidFill>
              <a:prstDash val="lgDash"/>
              <a:miter/>
            </a:ln>
          </p:spPr>
        </p:sp>
        <p:sp>
          <p:nvSpPr>
            <p:cNvPr name="TextBox 5" id="5"/>
            <p:cNvSpPr txBox="true"/>
            <p:nvPr/>
          </p:nvSpPr>
          <p:spPr>
            <a:xfrm>
              <a:off x="0" y="-47625"/>
              <a:ext cx="551558" cy="392717"/>
            </a:xfrm>
            <a:prstGeom prst="rect">
              <a:avLst/>
            </a:prstGeom>
          </p:spPr>
          <p:txBody>
            <a:bodyPr anchor="ctr" rtlCol="false" tIns="50800" lIns="50800" bIns="50800" rIns="50800"/>
            <a:lstStyle/>
            <a:p>
              <a:pPr algn="ctr">
                <a:lnSpc>
                  <a:spcPts val="2800"/>
                </a:lnSpc>
              </a:pPr>
            </a:p>
          </p:txBody>
        </p:sp>
      </p:grpSp>
      <p:sp>
        <p:nvSpPr>
          <p:cNvPr name="AutoShape 6" id="6"/>
          <p:cNvSpPr/>
          <p:nvPr/>
        </p:nvSpPr>
        <p:spPr>
          <a:xfrm>
            <a:off x="8367727" y="5435628"/>
            <a:ext cx="2988575" cy="19050"/>
          </a:xfrm>
          <a:prstGeom prst="line">
            <a:avLst/>
          </a:prstGeom>
          <a:ln cap="flat" w="142875">
            <a:solidFill>
              <a:srgbClr val="FF3131"/>
            </a:solidFill>
            <a:prstDash val="lgDash"/>
            <a:headEnd type="none" len="sm" w="sm"/>
            <a:tailEnd type="arrow" len="sm" w="med"/>
          </a:ln>
        </p:spPr>
      </p:sp>
      <p:sp>
        <p:nvSpPr>
          <p:cNvPr name="Freeform 7" id="7"/>
          <p:cNvSpPr/>
          <p:nvPr/>
        </p:nvSpPr>
        <p:spPr>
          <a:xfrm flipH="false" flipV="false" rot="0">
            <a:off x="12036206" y="1330325"/>
            <a:ext cx="4937240" cy="7776152"/>
          </a:xfrm>
          <a:custGeom>
            <a:avLst/>
            <a:gdLst/>
            <a:ahLst/>
            <a:cxnLst/>
            <a:rect r="r" b="b" t="t" l="l"/>
            <a:pathLst>
              <a:path h="7776152" w="4937240">
                <a:moveTo>
                  <a:pt x="0" y="0"/>
                </a:moveTo>
                <a:lnTo>
                  <a:pt x="4937240" y="0"/>
                </a:lnTo>
                <a:lnTo>
                  <a:pt x="4937240" y="7776152"/>
                </a:lnTo>
                <a:lnTo>
                  <a:pt x="0" y="7776152"/>
                </a:lnTo>
                <a:lnTo>
                  <a:pt x="0" y="0"/>
                </a:lnTo>
                <a:close/>
              </a:path>
            </a:pathLst>
          </a:custGeom>
          <a:blipFill>
            <a:blip r:embed="rId3"/>
            <a:stretch>
              <a:fillRect l="0" t="0" r="0" b="0"/>
            </a:stretch>
          </a:blipFill>
        </p:spPr>
      </p:sp>
      <p:sp>
        <p:nvSpPr>
          <p:cNvPr name="TextBox 8" id="8"/>
          <p:cNvSpPr txBox="true"/>
          <p:nvPr/>
        </p:nvSpPr>
        <p:spPr>
          <a:xfrm rot="0">
            <a:off x="7417572" y="9258300"/>
            <a:ext cx="3797515" cy="466725"/>
          </a:xfrm>
          <a:prstGeom prst="rect">
            <a:avLst/>
          </a:prstGeom>
        </p:spPr>
        <p:txBody>
          <a:bodyPr anchor="t" rtlCol="false" tIns="0" lIns="0" bIns="0" rIns="0">
            <a:spAutoFit/>
          </a:bodyPr>
          <a:lstStyle/>
          <a:p>
            <a:pPr algn="l">
              <a:lnSpc>
                <a:spcPts val="3696"/>
              </a:lnSpc>
            </a:pPr>
            <a:r>
              <a:rPr lang="en-US" sz="3080" i="true">
                <a:solidFill>
                  <a:srgbClr val="000000"/>
                </a:solidFill>
                <a:latin typeface="Inter Italics"/>
                <a:ea typeface="Inter Italics"/>
                <a:cs typeface="Inter Italics"/>
                <a:sym typeface="Inter Italics"/>
              </a:rPr>
              <a:t>Lấy vị trí để lập trình</a:t>
            </a:r>
          </a:p>
        </p:txBody>
      </p:sp>
      <p:grpSp>
        <p:nvGrpSpPr>
          <p:cNvPr name="Group 9" id="9"/>
          <p:cNvGrpSpPr/>
          <p:nvPr/>
        </p:nvGrpSpPr>
        <p:grpSpPr>
          <a:xfrm rot="0">
            <a:off x="-374782" y="-1252694"/>
            <a:ext cx="7008429" cy="2830124"/>
            <a:chOff x="0" y="0"/>
            <a:chExt cx="1845841" cy="745383"/>
          </a:xfrm>
        </p:grpSpPr>
        <p:sp>
          <p:nvSpPr>
            <p:cNvPr name="Freeform 10" id="10"/>
            <p:cNvSpPr/>
            <p:nvPr/>
          </p:nvSpPr>
          <p:spPr>
            <a:xfrm flipH="false" flipV="false" rot="0">
              <a:off x="0" y="0"/>
              <a:ext cx="1845841" cy="745383"/>
            </a:xfrm>
            <a:custGeom>
              <a:avLst/>
              <a:gdLst/>
              <a:ahLst/>
              <a:cxnLst/>
              <a:rect r="r" b="b" t="t" l="l"/>
              <a:pathLst>
                <a:path h="745383" w="1845841">
                  <a:moveTo>
                    <a:pt x="0" y="0"/>
                  </a:moveTo>
                  <a:lnTo>
                    <a:pt x="1845841" y="0"/>
                  </a:lnTo>
                  <a:lnTo>
                    <a:pt x="1845841" y="745383"/>
                  </a:lnTo>
                  <a:lnTo>
                    <a:pt x="0" y="745383"/>
                  </a:lnTo>
                  <a:close/>
                </a:path>
              </a:pathLst>
            </a:custGeom>
            <a:solidFill>
              <a:srgbClr val="060644"/>
            </a:solidFill>
          </p:spPr>
        </p:sp>
        <p:sp>
          <p:nvSpPr>
            <p:cNvPr name="TextBox 11" id="11"/>
            <p:cNvSpPr txBox="true"/>
            <p:nvPr/>
          </p:nvSpPr>
          <p:spPr>
            <a:xfrm>
              <a:off x="0" y="-47625"/>
              <a:ext cx="1845841" cy="793008"/>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664575" y="463550"/>
            <a:ext cx="5285288" cy="565150"/>
          </a:xfrm>
          <a:prstGeom prst="rect">
            <a:avLst/>
          </a:prstGeom>
        </p:spPr>
        <p:txBody>
          <a:bodyPr anchor="t" rtlCol="false" tIns="0" lIns="0" bIns="0" rIns="0">
            <a:spAutoFit/>
          </a:bodyPr>
          <a:lstStyle/>
          <a:p>
            <a:pPr algn="l">
              <a:lnSpc>
                <a:spcPts val="4399"/>
              </a:lnSpc>
            </a:pPr>
            <a:r>
              <a:rPr lang="en-US" sz="3999" b="true">
                <a:solidFill>
                  <a:srgbClr val="FFFFFF"/>
                </a:solidFill>
                <a:latin typeface="Inter Bold"/>
                <a:ea typeface="Inter Bold"/>
                <a:cs typeface="Inter Bold"/>
                <a:sym typeface="Inter Bold"/>
              </a:rPr>
              <a:t>Hiển thị và tương tác</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4782" y="-1252694"/>
            <a:ext cx="7008429" cy="2382167"/>
            <a:chOff x="0" y="0"/>
            <a:chExt cx="1845841" cy="627402"/>
          </a:xfrm>
        </p:grpSpPr>
        <p:sp>
          <p:nvSpPr>
            <p:cNvPr name="Freeform 3" id="3"/>
            <p:cNvSpPr/>
            <p:nvPr/>
          </p:nvSpPr>
          <p:spPr>
            <a:xfrm flipH="false" flipV="false" rot="0">
              <a:off x="0" y="0"/>
              <a:ext cx="1845841" cy="627402"/>
            </a:xfrm>
            <a:custGeom>
              <a:avLst/>
              <a:gdLst/>
              <a:ahLst/>
              <a:cxnLst/>
              <a:rect r="r" b="b" t="t" l="l"/>
              <a:pathLst>
                <a:path h="627402" w="1845841">
                  <a:moveTo>
                    <a:pt x="0" y="0"/>
                  </a:moveTo>
                  <a:lnTo>
                    <a:pt x="1845841" y="0"/>
                  </a:lnTo>
                  <a:lnTo>
                    <a:pt x="1845841" y="627402"/>
                  </a:lnTo>
                  <a:lnTo>
                    <a:pt x="0" y="627402"/>
                  </a:lnTo>
                  <a:close/>
                </a:path>
              </a:pathLst>
            </a:custGeom>
            <a:solidFill>
              <a:srgbClr val="060644"/>
            </a:solidFill>
          </p:spPr>
        </p:sp>
        <p:sp>
          <p:nvSpPr>
            <p:cNvPr name="TextBox 4" id="4"/>
            <p:cNvSpPr txBox="true"/>
            <p:nvPr/>
          </p:nvSpPr>
          <p:spPr>
            <a:xfrm>
              <a:off x="0" y="-47625"/>
              <a:ext cx="1845841" cy="675027"/>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532747" y="1501841"/>
            <a:ext cx="7800086" cy="7351581"/>
          </a:xfrm>
          <a:custGeom>
            <a:avLst/>
            <a:gdLst/>
            <a:ahLst/>
            <a:cxnLst/>
            <a:rect r="r" b="b" t="t" l="l"/>
            <a:pathLst>
              <a:path h="7351581" w="7800086">
                <a:moveTo>
                  <a:pt x="0" y="0"/>
                </a:moveTo>
                <a:lnTo>
                  <a:pt x="7800087" y="0"/>
                </a:lnTo>
                <a:lnTo>
                  <a:pt x="7800087" y="7351581"/>
                </a:lnTo>
                <a:lnTo>
                  <a:pt x="0" y="7351581"/>
                </a:lnTo>
                <a:lnTo>
                  <a:pt x="0" y="0"/>
                </a:lnTo>
                <a:close/>
              </a:path>
            </a:pathLst>
          </a:custGeom>
          <a:blipFill>
            <a:blip r:embed="rId2"/>
            <a:stretch>
              <a:fillRect l="0" t="0" r="0" b="0"/>
            </a:stretch>
          </a:blipFill>
        </p:spPr>
      </p:sp>
      <p:sp>
        <p:nvSpPr>
          <p:cNvPr name="Freeform 6" id="6"/>
          <p:cNvSpPr/>
          <p:nvPr/>
        </p:nvSpPr>
        <p:spPr>
          <a:xfrm flipH="false" flipV="false" rot="0">
            <a:off x="8966209" y="2544734"/>
            <a:ext cx="9036273" cy="6201142"/>
          </a:xfrm>
          <a:custGeom>
            <a:avLst/>
            <a:gdLst/>
            <a:ahLst/>
            <a:cxnLst/>
            <a:rect r="r" b="b" t="t" l="l"/>
            <a:pathLst>
              <a:path h="6201142" w="9036273">
                <a:moveTo>
                  <a:pt x="0" y="0"/>
                </a:moveTo>
                <a:lnTo>
                  <a:pt x="9036273" y="0"/>
                </a:lnTo>
                <a:lnTo>
                  <a:pt x="9036273" y="6201143"/>
                </a:lnTo>
                <a:lnTo>
                  <a:pt x="0" y="6201143"/>
                </a:lnTo>
                <a:lnTo>
                  <a:pt x="0" y="0"/>
                </a:lnTo>
                <a:close/>
              </a:path>
            </a:pathLst>
          </a:custGeom>
          <a:blipFill>
            <a:blip r:embed="rId3"/>
            <a:stretch>
              <a:fillRect l="0" t="0" r="0" b="0"/>
            </a:stretch>
          </a:blipFill>
        </p:spPr>
      </p:sp>
      <p:sp>
        <p:nvSpPr>
          <p:cNvPr name="TextBox 7" id="7"/>
          <p:cNvSpPr txBox="true"/>
          <p:nvPr/>
        </p:nvSpPr>
        <p:spPr>
          <a:xfrm rot="0">
            <a:off x="712570" y="319564"/>
            <a:ext cx="5285288" cy="565150"/>
          </a:xfrm>
          <a:prstGeom prst="rect">
            <a:avLst/>
          </a:prstGeom>
        </p:spPr>
        <p:txBody>
          <a:bodyPr anchor="t" rtlCol="false" tIns="0" lIns="0" bIns="0" rIns="0">
            <a:spAutoFit/>
          </a:bodyPr>
          <a:lstStyle/>
          <a:p>
            <a:pPr algn="l">
              <a:lnSpc>
                <a:spcPts val="4399"/>
              </a:lnSpc>
            </a:pPr>
            <a:r>
              <a:rPr lang="en-US" sz="3999" b="true">
                <a:solidFill>
                  <a:srgbClr val="FFFFFF"/>
                </a:solidFill>
                <a:latin typeface="Inter Bold"/>
                <a:ea typeface="Inter Bold"/>
                <a:cs typeface="Inter Bold"/>
                <a:sym typeface="Inter Bold"/>
              </a:rPr>
              <a:t>Hiển thị và tương tác</a:t>
            </a:r>
          </a:p>
        </p:txBody>
      </p:sp>
      <p:sp>
        <p:nvSpPr>
          <p:cNvPr name="TextBox 8" id="8"/>
          <p:cNvSpPr txBox="true"/>
          <p:nvPr/>
        </p:nvSpPr>
        <p:spPr>
          <a:xfrm rot="0">
            <a:off x="1530136" y="9024938"/>
            <a:ext cx="5205381" cy="466725"/>
          </a:xfrm>
          <a:prstGeom prst="rect">
            <a:avLst/>
          </a:prstGeom>
        </p:spPr>
        <p:txBody>
          <a:bodyPr anchor="t" rtlCol="false" tIns="0" lIns="0" bIns="0" rIns="0">
            <a:spAutoFit/>
          </a:bodyPr>
          <a:lstStyle/>
          <a:p>
            <a:pPr algn="l">
              <a:lnSpc>
                <a:spcPts val="3696"/>
              </a:lnSpc>
            </a:pPr>
            <a:r>
              <a:rPr lang="en-US" sz="3080" i="true">
                <a:solidFill>
                  <a:srgbClr val="000000"/>
                </a:solidFill>
                <a:latin typeface="Inter Italics"/>
                <a:ea typeface="Inter Italics"/>
                <a:cs typeface="Inter Italics"/>
                <a:sym typeface="Inter Italics"/>
              </a:rPr>
              <a:t>Chuyển hình ảnh thành lệnh</a:t>
            </a:r>
          </a:p>
        </p:txBody>
      </p:sp>
      <p:sp>
        <p:nvSpPr>
          <p:cNvPr name="TextBox 9" id="9"/>
          <p:cNvSpPr txBox="true"/>
          <p:nvPr/>
        </p:nvSpPr>
        <p:spPr>
          <a:xfrm rot="0">
            <a:off x="11825565" y="9024938"/>
            <a:ext cx="3317561" cy="466725"/>
          </a:xfrm>
          <a:prstGeom prst="rect">
            <a:avLst/>
          </a:prstGeom>
        </p:spPr>
        <p:txBody>
          <a:bodyPr anchor="t" rtlCol="false" tIns="0" lIns="0" bIns="0" rIns="0">
            <a:spAutoFit/>
          </a:bodyPr>
          <a:lstStyle/>
          <a:p>
            <a:pPr algn="l">
              <a:lnSpc>
                <a:spcPts val="3696"/>
              </a:lnSpc>
            </a:pPr>
            <a:r>
              <a:rPr lang="en-US" sz="3080" i="true">
                <a:solidFill>
                  <a:srgbClr val="000000"/>
                </a:solidFill>
                <a:latin typeface="Inter Italics"/>
                <a:ea typeface="Inter Italics"/>
                <a:cs typeface="Inter Italics"/>
                <a:sym typeface="Inter Italics"/>
              </a:rPr>
              <a:t>Code nhận được</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12570" y="319564"/>
            <a:ext cx="5525265" cy="565150"/>
          </a:xfrm>
          <a:prstGeom prst="rect">
            <a:avLst/>
          </a:prstGeom>
        </p:spPr>
        <p:txBody>
          <a:bodyPr anchor="t" rtlCol="false" tIns="0" lIns="0" bIns="0" rIns="0">
            <a:spAutoFit/>
          </a:bodyPr>
          <a:lstStyle/>
          <a:p>
            <a:pPr algn="l">
              <a:lnSpc>
                <a:spcPts val="4399"/>
              </a:lnSpc>
            </a:pPr>
            <a:r>
              <a:rPr lang="en-US" sz="3999" b="true">
                <a:solidFill>
                  <a:srgbClr val="000000"/>
                </a:solidFill>
                <a:latin typeface="Inter Bold"/>
                <a:ea typeface="Inter Bold"/>
                <a:cs typeface="Inter Bold"/>
                <a:sym typeface="Inter Bold"/>
              </a:rPr>
              <a:t>Thực nghiệm mô hình</a:t>
            </a:r>
          </a:p>
        </p:txBody>
      </p:sp>
      <p:pic>
        <p:nvPicPr>
          <p:cNvPr name="Picture 3" id="3"/>
          <p:cNvPicPr>
            <a:picLocks noChangeAspect="true"/>
          </p:cNvPicPr>
          <p:nvPr>
            <a:videoFile r:link="rId3"/>
          </p:nvPr>
        </p:nvPicPr>
        <p:blipFill>
          <a:blip r:embed="rId2"/>
          <a:stretch>
            <a:fillRect/>
          </a:stretch>
        </p:blipFill>
        <p:spPr>
          <a:xfrm rot="0">
            <a:off x="1333802" y="1028700"/>
            <a:ext cx="15620397" cy="8779614"/>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191084"/>
            <a:ext cx="5696554" cy="2382167"/>
            <a:chOff x="0" y="0"/>
            <a:chExt cx="1500327" cy="627402"/>
          </a:xfrm>
        </p:grpSpPr>
        <p:sp>
          <p:nvSpPr>
            <p:cNvPr name="Freeform 3" id="3"/>
            <p:cNvSpPr/>
            <p:nvPr/>
          </p:nvSpPr>
          <p:spPr>
            <a:xfrm flipH="false" flipV="false" rot="0">
              <a:off x="0" y="0"/>
              <a:ext cx="1500327" cy="627402"/>
            </a:xfrm>
            <a:custGeom>
              <a:avLst/>
              <a:gdLst/>
              <a:ahLst/>
              <a:cxnLst/>
              <a:rect r="r" b="b" t="t" l="l"/>
              <a:pathLst>
                <a:path h="627402" w="1500327">
                  <a:moveTo>
                    <a:pt x="0" y="0"/>
                  </a:moveTo>
                  <a:lnTo>
                    <a:pt x="1500327" y="0"/>
                  </a:lnTo>
                  <a:lnTo>
                    <a:pt x="1500327" y="627402"/>
                  </a:lnTo>
                  <a:lnTo>
                    <a:pt x="0" y="627402"/>
                  </a:lnTo>
                  <a:close/>
                </a:path>
              </a:pathLst>
            </a:custGeom>
            <a:solidFill>
              <a:srgbClr val="060644"/>
            </a:solidFill>
          </p:spPr>
        </p:sp>
        <p:sp>
          <p:nvSpPr>
            <p:cNvPr name="TextBox 4" id="4"/>
            <p:cNvSpPr txBox="true"/>
            <p:nvPr/>
          </p:nvSpPr>
          <p:spPr>
            <a:xfrm>
              <a:off x="0" y="-47625"/>
              <a:ext cx="1500327" cy="675027"/>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271960" y="1859597"/>
            <a:ext cx="15744079" cy="6424931"/>
          </a:xfrm>
          <a:prstGeom prst="rect">
            <a:avLst/>
          </a:prstGeom>
        </p:spPr>
        <p:txBody>
          <a:bodyPr anchor="t" rtlCol="false" tIns="0" lIns="0" bIns="0" rIns="0">
            <a:spAutoFit/>
          </a:bodyPr>
          <a:lstStyle/>
          <a:p>
            <a:pPr algn="l">
              <a:lnSpc>
                <a:spcPts val="5845"/>
              </a:lnSpc>
            </a:pPr>
            <a:r>
              <a:rPr lang="en-US" sz="3699" b="true">
                <a:solidFill>
                  <a:srgbClr val="000000"/>
                </a:solidFill>
                <a:latin typeface="Inter Bold"/>
                <a:ea typeface="Inter Bold"/>
                <a:cs typeface="Inter Bold"/>
                <a:sym typeface="Inter Bold"/>
              </a:rPr>
              <a:t>Kết quả đạt được của đề tài:</a:t>
            </a:r>
          </a:p>
          <a:p>
            <a:pPr algn="l" marL="604519" indent="-302260" lvl="1">
              <a:lnSpc>
                <a:spcPts val="4423"/>
              </a:lnSpc>
              <a:buFont typeface="Arial"/>
              <a:buChar char="•"/>
            </a:pPr>
            <a:r>
              <a:rPr lang="en-US" sz="2799">
                <a:solidFill>
                  <a:srgbClr val="000000"/>
                </a:solidFill>
                <a:latin typeface="Inter"/>
                <a:ea typeface="Inter"/>
                <a:cs typeface="Inter"/>
                <a:sym typeface="Inter"/>
              </a:rPr>
              <a:t>Hiển thị, cài đặt và điều khiển toàn bộ hệ thống thông qua màn hình cảm ứng TFT ILI9341.</a:t>
            </a:r>
          </a:p>
          <a:p>
            <a:pPr algn="l" marL="604519" indent="-302260" lvl="1">
              <a:lnSpc>
                <a:spcPts val="4423"/>
              </a:lnSpc>
              <a:buFont typeface="Arial"/>
              <a:buChar char="•"/>
            </a:pPr>
            <a:r>
              <a:rPr lang="en-US" sz="2799">
                <a:solidFill>
                  <a:srgbClr val="000000"/>
                </a:solidFill>
                <a:latin typeface="Inter"/>
                <a:ea typeface="Inter"/>
                <a:cs typeface="Inter"/>
                <a:sym typeface="Inter"/>
              </a:rPr>
              <a:t>Hiển thị tốc độ động cơ và điều khiển động cơ BLDC.</a:t>
            </a:r>
          </a:p>
          <a:p>
            <a:pPr algn="l" marL="604519" indent="-302260" lvl="1">
              <a:lnSpc>
                <a:spcPts val="4423"/>
              </a:lnSpc>
              <a:buFont typeface="Arial"/>
              <a:buChar char="•"/>
            </a:pPr>
            <a:r>
              <a:rPr lang="en-US" sz="2799">
                <a:solidFill>
                  <a:srgbClr val="000000"/>
                </a:solidFill>
                <a:latin typeface="Inter"/>
                <a:ea typeface="Inter"/>
                <a:cs typeface="Inter"/>
                <a:sym typeface="Inter"/>
              </a:rPr>
              <a:t>Hiển thị - cài đặt - cảnh báo nhiệt độ động cơ.</a:t>
            </a:r>
          </a:p>
          <a:p>
            <a:pPr algn="l" marL="604519" indent="-302260" lvl="1">
              <a:lnSpc>
                <a:spcPts val="4423"/>
              </a:lnSpc>
              <a:buFont typeface="Arial"/>
              <a:buChar char="•"/>
            </a:pPr>
            <a:r>
              <a:rPr lang="en-US" sz="2799">
                <a:solidFill>
                  <a:srgbClr val="000000"/>
                </a:solidFill>
                <a:latin typeface="Inter"/>
                <a:ea typeface="Inter"/>
                <a:cs typeface="Inter"/>
                <a:sym typeface="Inter"/>
              </a:rPr>
              <a:t>Giao thức CAN được sử dụng để giao tiếp giữa các MCU như ESP32 và STM32, đồng thời dữ liệu CAN không bị chồng lấn vì đã có CAN filter cho các STM32 node.</a:t>
            </a:r>
          </a:p>
          <a:p>
            <a:pPr algn="l" marL="604519" indent="-302260" lvl="1">
              <a:lnSpc>
                <a:spcPts val="4423"/>
              </a:lnSpc>
              <a:buFont typeface="Arial"/>
              <a:buChar char="•"/>
            </a:pPr>
            <a:r>
              <a:rPr lang="en-US" sz="2799">
                <a:solidFill>
                  <a:srgbClr val="000000"/>
                </a:solidFill>
                <a:latin typeface="Inter"/>
                <a:ea typeface="Inter"/>
                <a:cs typeface="Inter"/>
                <a:sym typeface="Inter"/>
              </a:rPr>
              <a:t>Tốc độ động cơ và nhiệt độ động cơ đã được kiểm tra tính chính xác.</a:t>
            </a:r>
          </a:p>
          <a:p>
            <a:pPr algn="l">
              <a:lnSpc>
                <a:spcPts val="4423"/>
              </a:lnSpc>
            </a:pPr>
          </a:p>
          <a:p>
            <a:pPr algn="l">
              <a:lnSpc>
                <a:spcPts val="5845"/>
              </a:lnSpc>
            </a:pPr>
            <a:r>
              <a:rPr lang="en-US" sz="3699" b="true">
                <a:solidFill>
                  <a:srgbClr val="000000"/>
                </a:solidFill>
                <a:latin typeface="Inter Bold"/>
                <a:ea typeface="Inter Bold"/>
                <a:cs typeface="Inter Bold"/>
                <a:sym typeface="Inter Bold"/>
              </a:rPr>
              <a:t>Kết quả chưa đạt được của đề tài:</a:t>
            </a:r>
          </a:p>
          <a:p>
            <a:pPr algn="l" marL="604519" indent="-302260" lvl="1">
              <a:lnSpc>
                <a:spcPts val="4423"/>
              </a:lnSpc>
              <a:buFont typeface="Arial"/>
              <a:buChar char="•"/>
            </a:pPr>
            <a:r>
              <a:rPr lang="en-US" sz="2799">
                <a:solidFill>
                  <a:srgbClr val="000000"/>
                </a:solidFill>
                <a:latin typeface="Inter"/>
                <a:ea typeface="Inter"/>
                <a:cs typeface="Inter"/>
                <a:sym typeface="Inter"/>
              </a:rPr>
              <a:t>Thông số giám sát áp suất lốp xe chưa thể gửi lên màn hình TFT.</a:t>
            </a:r>
          </a:p>
          <a:p>
            <a:pPr algn="l" marL="604519" indent="-302260" lvl="1">
              <a:lnSpc>
                <a:spcPts val="4423"/>
              </a:lnSpc>
              <a:buFont typeface="Arial"/>
              <a:buChar char="•"/>
            </a:pPr>
            <a:r>
              <a:rPr lang="en-US" sz="2799">
                <a:solidFill>
                  <a:srgbClr val="000000"/>
                </a:solidFill>
                <a:latin typeface="Inter"/>
                <a:ea typeface="Inter"/>
                <a:cs typeface="Inter"/>
                <a:sym typeface="Inter"/>
              </a:rPr>
              <a:t>Mô hình chưa được làm mạch in PCB.</a:t>
            </a:r>
          </a:p>
        </p:txBody>
      </p:sp>
      <p:sp>
        <p:nvSpPr>
          <p:cNvPr name="Freeform 6" id="6"/>
          <p:cNvSpPr/>
          <p:nvPr/>
        </p:nvSpPr>
        <p:spPr>
          <a:xfrm flipH="false" flipV="false" rot="0">
            <a:off x="13069674" y="7506861"/>
            <a:ext cx="4740609" cy="2423636"/>
          </a:xfrm>
          <a:custGeom>
            <a:avLst/>
            <a:gdLst/>
            <a:ahLst/>
            <a:cxnLst/>
            <a:rect r="r" b="b" t="t" l="l"/>
            <a:pathLst>
              <a:path h="2423636" w="4740609">
                <a:moveTo>
                  <a:pt x="0" y="0"/>
                </a:moveTo>
                <a:lnTo>
                  <a:pt x="4740609" y="0"/>
                </a:lnTo>
                <a:lnTo>
                  <a:pt x="4740609" y="2423636"/>
                </a:lnTo>
                <a:lnTo>
                  <a:pt x="0" y="24236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749211" y="303565"/>
            <a:ext cx="5285288" cy="565150"/>
          </a:xfrm>
          <a:prstGeom prst="rect">
            <a:avLst/>
          </a:prstGeom>
        </p:spPr>
        <p:txBody>
          <a:bodyPr anchor="t" rtlCol="false" tIns="0" lIns="0" bIns="0" rIns="0">
            <a:spAutoFit/>
          </a:bodyPr>
          <a:lstStyle/>
          <a:p>
            <a:pPr algn="l">
              <a:lnSpc>
                <a:spcPts val="4399"/>
              </a:lnSpc>
            </a:pPr>
            <a:r>
              <a:rPr lang="en-US" sz="3999" b="true">
                <a:solidFill>
                  <a:srgbClr val="FFFFFF"/>
                </a:solidFill>
                <a:latin typeface="Inter Bold"/>
                <a:ea typeface="Inter Bold"/>
                <a:cs typeface="Inter Bold"/>
                <a:sym typeface="Inter Bold"/>
              </a:rPr>
              <a:t>Kết luận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39282" y="0"/>
            <a:ext cx="7848718" cy="10287000"/>
            <a:chOff x="0" y="0"/>
            <a:chExt cx="10464957" cy="13716000"/>
          </a:xfrm>
        </p:grpSpPr>
        <p:pic>
          <p:nvPicPr>
            <p:cNvPr name="Picture 3" id="3"/>
            <p:cNvPicPr>
              <a:picLocks noChangeAspect="true"/>
            </p:cNvPicPr>
            <p:nvPr/>
          </p:nvPicPr>
          <p:blipFill>
            <a:blip r:embed="rId2"/>
            <a:srcRect l="20335" t="0" r="28831" b="0"/>
            <a:stretch>
              <a:fillRect/>
            </a:stretch>
          </p:blipFill>
          <p:spPr>
            <a:xfrm flipH="false" flipV="false">
              <a:off x="0" y="0"/>
              <a:ext cx="10464957" cy="13716000"/>
            </a:xfrm>
            <a:prstGeom prst="rect">
              <a:avLst/>
            </a:prstGeom>
          </p:spPr>
        </p:pic>
      </p:grpSp>
      <p:grpSp>
        <p:nvGrpSpPr>
          <p:cNvPr name="Group 4" id="4"/>
          <p:cNvGrpSpPr/>
          <p:nvPr/>
        </p:nvGrpSpPr>
        <p:grpSpPr>
          <a:xfrm rot="-10800000">
            <a:off x="8474601" y="-682200"/>
            <a:ext cx="4055662" cy="3421800"/>
            <a:chOff x="0" y="0"/>
            <a:chExt cx="812800" cy="685767"/>
          </a:xfrm>
        </p:grpSpPr>
        <p:sp>
          <p:nvSpPr>
            <p:cNvPr name="Freeform 5" id="5"/>
            <p:cNvSpPr/>
            <p:nvPr/>
          </p:nvSpPr>
          <p:spPr>
            <a:xfrm flipH="false" flipV="false" rot="0">
              <a:off x="0" y="0"/>
              <a:ext cx="812800" cy="685767"/>
            </a:xfrm>
            <a:custGeom>
              <a:avLst/>
              <a:gdLst/>
              <a:ahLst/>
              <a:cxnLst/>
              <a:rect r="r" b="b" t="t" l="l"/>
              <a:pathLst>
                <a:path h="685767" w="812800">
                  <a:moveTo>
                    <a:pt x="406400" y="0"/>
                  </a:moveTo>
                  <a:lnTo>
                    <a:pt x="812800" y="685767"/>
                  </a:lnTo>
                  <a:lnTo>
                    <a:pt x="0" y="685767"/>
                  </a:lnTo>
                  <a:lnTo>
                    <a:pt x="406400" y="0"/>
                  </a:lnTo>
                  <a:close/>
                </a:path>
              </a:pathLst>
            </a:custGeom>
            <a:solidFill>
              <a:srgbClr val="060644"/>
            </a:solidFill>
          </p:spPr>
        </p:sp>
        <p:sp>
          <p:nvSpPr>
            <p:cNvPr name="TextBox 6" id="6"/>
            <p:cNvSpPr txBox="true"/>
            <p:nvPr/>
          </p:nvSpPr>
          <p:spPr>
            <a:xfrm>
              <a:off x="127000" y="270767"/>
              <a:ext cx="558800" cy="366017"/>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1810905">
            <a:off x="16595720" y="1571671"/>
            <a:ext cx="388345" cy="11661301"/>
            <a:chOff x="0" y="0"/>
            <a:chExt cx="102280" cy="3071289"/>
          </a:xfrm>
        </p:grpSpPr>
        <p:sp>
          <p:nvSpPr>
            <p:cNvPr name="Freeform 8" id="8"/>
            <p:cNvSpPr/>
            <p:nvPr/>
          </p:nvSpPr>
          <p:spPr>
            <a:xfrm flipH="false" flipV="false" rot="0">
              <a:off x="0" y="0"/>
              <a:ext cx="102280" cy="3071289"/>
            </a:xfrm>
            <a:custGeom>
              <a:avLst/>
              <a:gdLst/>
              <a:ahLst/>
              <a:cxnLst/>
              <a:rect r="r" b="b" t="t" l="l"/>
              <a:pathLst>
                <a:path h="3071289" w="102280">
                  <a:moveTo>
                    <a:pt x="0" y="0"/>
                  </a:moveTo>
                  <a:lnTo>
                    <a:pt x="102280" y="0"/>
                  </a:lnTo>
                  <a:lnTo>
                    <a:pt x="102280" y="3071289"/>
                  </a:lnTo>
                  <a:lnTo>
                    <a:pt x="0" y="3071289"/>
                  </a:lnTo>
                  <a:close/>
                </a:path>
              </a:pathLst>
            </a:custGeom>
            <a:solidFill>
              <a:srgbClr val="FFFFFF"/>
            </a:solidFill>
          </p:spPr>
        </p:sp>
        <p:sp>
          <p:nvSpPr>
            <p:cNvPr name="TextBox 9" id="9"/>
            <p:cNvSpPr txBox="true"/>
            <p:nvPr/>
          </p:nvSpPr>
          <p:spPr>
            <a:xfrm>
              <a:off x="0" y="-47625"/>
              <a:ext cx="102280" cy="3118914"/>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1744249">
            <a:off x="16814395" y="2072951"/>
            <a:ext cx="2208710" cy="14588015"/>
            <a:chOff x="0" y="0"/>
            <a:chExt cx="581718" cy="3842111"/>
          </a:xfrm>
        </p:grpSpPr>
        <p:sp>
          <p:nvSpPr>
            <p:cNvPr name="Freeform 11" id="11"/>
            <p:cNvSpPr/>
            <p:nvPr/>
          </p:nvSpPr>
          <p:spPr>
            <a:xfrm flipH="false" flipV="false" rot="0">
              <a:off x="0" y="0"/>
              <a:ext cx="581718" cy="3842111"/>
            </a:xfrm>
            <a:custGeom>
              <a:avLst/>
              <a:gdLst/>
              <a:ahLst/>
              <a:cxnLst/>
              <a:rect r="r" b="b" t="t" l="l"/>
              <a:pathLst>
                <a:path h="3842111" w="581718">
                  <a:moveTo>
                    <a:pt x="0" y="0"/>
                  </a:moveTo>
                  <a:lnTo>
                    <a:pt x="581718" y="0"/>
                  </a:lnTo>
                  <a:lnTo>
                    <a:pt x="581718" y="3842111"/>
                  </a:lnTo>
                  <a:lnTo>
                    <a:pt x="0" y="3842111"/>
                  </a:lnTo>
                  <a:close/>
                </a:path>
              </a:pathLst>
            </a:custGeom>
            <a:solidFill>
              <a:srgbClr val="2E2768"/>
            </a:solidFill>
          </p:spPr>
        </p:sp>
        <p:sp>
          <p:nvSpPr>
            <p:cNvPr name="TextBox 12" id="12"/>
            <p:cNvSpPr txBox="true"/>
            <p:nvPr/>
          </p:nvSpPr>
          <p:spPr>
            <a:xfrm>
              <a:off x="0" y="-47625"/>
              <a:ext cx="581718" cy="3889736"/>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1028700" y="2060112"/>
            <a:ext cx="7106334" cy="647700"/>
          </a:xfrm>
          <a:prstGeom prst="rect">
            <a:avLst/>
          </a:prstGeom>
        </p:spPr>
        <p:txBody>
          <a:bodyPr anchor="t" rtlCol="false" tIns="0" lIns="0" bIns="0" rIns="0">
            <a:spAutoFit/>
          </a:bodyPr>
          <a:lstStyle/>
          <a:p>
            <a:pPr algn="l">
              <a:lnSpc>
                <a:spcPts val="4950"/>
              </a:lnSpc>
            </a:pPr>
            <a:r>
              <a:rPr lang="en-US" sz="4500" b="true">
                <a:solidFill>
                  <a:srgbClr val="004AAD"/>
                </a:solidFill>
                <a:latin typeface="Inter Semi-Bold"/>
                <a:ea typeface="Inter Semi-Bold"/>
                <a:cs typeface="Inter Semi-Bold"/>
                <a:sym typeface="Inter Semi-Bold"/>
              </a:rPr>
              <a:t>Mục lục</a:t>
            </a:r>
          </a:p>
        </p:txBody>
      </p:sp>
      <p:sp>
        <p:nvSpPr>
          <p:cNvPr name="TextBox 14" id="14"/>
          <p:cNvSpPr txBox="true"/>
          <p:nvPr/>
        </p:nvSpPr>
        <p:spPr>
          <a:xfrm rot="0">
            <a:off x="852717" y="3108180"/>
            <a:ext cx="8638593" cy="4634230"/>
          </a:xfrm>
          <a:prstGeom prst="rect">
            <a:avLst/>
          </a:prstGeom>
        </p:spPr>
        <p:txBody>
          <a:bodyPr anchor="t" rtlCol="false" tIns="0" lIns="0" bIns="0" rIns="0">
            <a:spAutoFit/>
          </a:bodyPr>
          <a:lstStyle/>
          <a:p>
            <a:pPr algn="just">
              <a:lnSpc>
                <a:spcPts val="5285"/>
              </a:lnSpc>
            </a:pPr>
            <a:r>
              <a:rPr lang="en-US" sz="3500" b="true">
                <a:solidFill>
                  <a:srgbClr val="000000"/>
                </a:solidFill>
                <a:latin typeface="Inter Bold"/>
                <a:ea typeface="Inter Bold"/>
                <a:cs typeface="Inter Bold"/>
                <a:sym typeface="Inter Bold"/>
              </a:rPr>
              <a:t>1/ Lý do chọn đề tài - Mục tiêu đồ án</a:t>
            </a:r>
          </a:p>
          <a:p>
            <a:pPr algn="just">
              <a:lnSpc>
                <a:spcPts val="5285"/>
              </a:lnSpc>
            </a:pPr>
            <a:r>
              <a:rPr lang="en-US" sz="3500" b="true">
                <a:solidFill>
                  <a:srgbClr val="000000"/>
                </a:solidFill>
                <a:latin typeface="Inter Bold"/>
                <a:ea typeface="Inter Bold"/>
                <a:cs typeface="Inter Bold"/>
                <a:sym typeface="Inter Bold"/>
              </a:rPr>
              <a:t>2/ Phương pháp thực hiện</a:t>
            </a:r>
          </a:p>
          <a:p>
            <a:pPr algn="just">
              <a:lnSpc>
                <a:spcPts val="5285"/>
              </a:lnSpc>
            </a:pPr>
            <a:r>
              <a:rPr lang="en-US" sz="3500">
                <a:solidFill>
                  <a:srgbClr val="000000"/>
                </a:solidFill>
                <a:latin typeface="Inter"/>
                <a:ea typeface="Inter"/>
                <a:cs typeface="Inter"/>
                <a:sym typeface="Inter"/>
              </a:rPr>
              <a:t>   </a:t>
            </a:r>
            <a:r>
              <a:rPr lang="en-US" sz="3500" i="true">
                <a:solidFill>
                  <a:srgbClr val="000000"/>
                </a:solidFill>
                <a:latin typeface="Inter Italics"/>
                <a:ea typeface="Inter Italics"/>
                <a:cs typeface="Inter Italics"/>
                <a:sym typeface="Inter Italics"/>
              </a:rPr>
              <a:t>2.1/ Sơ đồ khối linh kiện</a:t>
            </a:r>
          </a:p>
          <a:p>
            <a:pPr algn="just">
              <a:lnSpc>
                <a:spcPts val="5285"/>
              </a:lnSpc>
            </a:pPr>
            <a:r>
              <a:rPr lang="en-US" sz="3500" i="true">
                <a:solidFill>
                  <a:srgbClr val="000000"/>
                </a:solidFill>
                <a:latin typeface="Inter Italics"/>
                <a:ea typeface="Inter Italics"/>
                <a:cs typeface="Inter Italics"/>
                <a:sym typeface="Inter Italics"/>
              </a:rPr>
              <a:t>   2.2/ Giải thuật lập trình</a:t>
            </a:r>
          </a:p>
          <a:p>
            <a:pPr algn="just">
              <a:lnSpc>
                <a:spcPts val="5285"/>
              </a:lnSpc>
            </a:pPr>
            <a:r>
              <a:rPr lang="en-US" sz="3500" i="true">
                <a:solidFill>
                  <a:srgbClr val="000000"/>
                </a:solidFill>
                <a:latin typeface="Inter Italics"/>
                <a:ea typeface="Inter Italics"/>
                <a:cs typeface="Inter Italics"/>
                <a:sym typeface="Inter Italics"/>
              </a:rPr>
              <a:t>   2.3/ Hiển thị và tương tác</a:t>
            </a:r>
          </a:p>
          <a:p>
            <a:pPr algn="just">
              <a:lnSpc>
                <a:spcPts val="5285"/>
              </a:lnSpc>
            </a:pPr>
            <a:r>
              <a:rPr lang="en-US" sz="3500" b="true">
                <a:solidFill>
                  <a:srgbClr val="000000"/>
                </a:solidFill>
                <a:latin typeface="Inter Bold"/>
                <a:ea typeface="Inter Bold"/>
                <a:cs typeface="Inter Bold"/>
                <a:sym typeface="Inter Bold"/>
              </a:rPr>
              <a:t>3/ Thực nghiệm mô hình</a:t>
            </a:r>
          </a:p>
          <a:p>
            <a:pPr algn="just">
              <a:lnSpc>
                <a:spcPts val="5285"/>
              </a:lnSpc>
            </a:pPr>
            <a:r>
              <a:rPr lang="en-US" b="true" sz="3500">
                <a:solidFill>
                  <a:srgbClr val="000000"/>
                </a:solidFill>
                <a:latin typeface="Inter Bold"/>
                <a:ea typeface="Inter Bold"/>
                <a:cs typeface="Inter Bold"/>
                <a:sym typeface="Inter Bold"/>
              </a:rPr>
              <a:t>4/ Kết luận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191084"/>
            <a:ext cx="5696554" cy="2382167"/>
            <a:chOff x="0" y="0"/>
            <a:chExt cx="1500327" cy="627402"/>
          </a:xfrm>
        </p:grpSpPr>
        <p:sp>
          <p:nvSpPr>
            <p:cNvPr name="Freeform 3" id="3"/>
            <p:cNvSpPr/>
            <p:nvPr/>
          </p:nvSpPr>
          <p:spPr>
            <a:xfrm flipH="false" flipV="false" rot="0">
              <a:off x="0" y="0"/>
              <a:ext cx="1500327" cy="627402"/>
            </a:xfrm>
            <a:custGeom>
              <a:avLst/>
              <a:gdLst/>
              <a:ahLst/>
              <a:cxnLst/>
              <a:rect r="r" b="b" t="t" l="l"/>
              <a:pathLst>
                <a:path h="627402" w="1500327">
                  <a:moveTo>
                    <a:pt x="0" y="0"/>
                  </a:moveTo>
                  <a:lnTo>
                    <a:pt x="1500327" y="0"/>
                  </a:lnTo>
                  <a:lnTo>
                    <a:pt x="1500327" y="627402"/>
                  </a:lnTo>
                  <a:lnTo>
                    <a:pt x="0" y="627402"/>
                  </a:lnTo>
                  <a:close/>
                </a:path>
              </a:pathLst>
            </a:custGeom>
            <a:solidFill>
              <a:srgbClr val="060644"/>
            </a:solidFill>
          </p:spPr>
        </p:sp>
        <p:sp>
          <p:nvSpPr>
            <p:cNvPr name="TextBox 4" id="4"/>
            <p:cNvSpPr txBox="true"/>
            <p:nvPr/>
          </p:nvSpPr>
          <p:spPr>
            <a:xfrm>
              <a:off x="0" y="-47625"/>
              <a:ext cx="1500327" cy="675027"/>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271960" y="2006306"/>
            <a:ext cx="15744079" cy="5098289"/>
          </a:xfrm>
          <a:prstGeom prst="rect">
            <a:avLst/>
          </a:prstGeom>
        </p:spPr>
        <p:txBody>
          <a:bodyPr anchor="t" rtlCol="false" tIns="0" lIns="0" bIns="0" rIns="0">
            <a:spAutoFit/>
          </a:bodyPr>
          <a:lstStyle/>
          <a:p>
            <a:pPr algn="l">
              <a:lnSpc>
                <a:spcPts val="5845"/>
              </a:lnSpc>
            </a:pPr>
            <a:r>
              <a:rPr lang="en-US" sz="3699" b="true">
                <a:solidFill>
                  <a:srgbClr val="000000"/>
                </a:solidFill>
                <a:latin typeface="Inter Bold"/>
                <a:ea typeface="Inter Bold"/>
                <a:cs typeface="Inter Bold"/>
                <a:sym typeface="Inter Bold"/>
              </a:rPr>
              <a:t> Một vài sự cố phát hiện của đề tài:</a:t>
            </a:r>
          </a:p>
          <a:p>
            <a:pPr algn="l" marL="798825" indent="-399412" lvl="1">
              <a:lnSpc>
                <a:spcPts val="5845"/>
              </a:lnSpc>
              <a:buFont typeface="Arial"/>
              <a:buChar char="•"/>
            </a:pPr>
            <a:r>
              <a:rPr lang="en-US" sz="3699">
                <a:solidFill>
                  <a:srgbClr val="000000"/>
                </a:solidFill>
                <a:latin typeface="Inter"/>
                <a:ea typeface="Inter"/>
                <a:cs typeface="Inter"/>
                <a:sym typeface="Inter"/>
              </a:rPr>
              <a:t>Khi bật tắt relay 5V liên tục, quạt tản nhiệt sẽ có dòng điện chảy ngược(chế độ máy phát khi tắt quạt) khiến màn hình cảm ứng bị nhiễu tín hiệu.</a:t>
            </a:r>
          </a:p>
          <a:p>
            <a:pPr algn="l">
              <a:lnSpc>
                <a:spcPts val="5845"/>
              </a:lnSpc>
            </a:pPr>
          </a:p>
          <a:p>
            <a:pPr algn="l">
              <a:lnSpc>
                <a:spcPts val="5845"/>
              </a:lnSpc>
            </a:pPr>
            <a:r>
              <a:rPr lang="en-US" sz="3699" b="true">
                <a:solidFill>
                  <a:srgbClr val="000000"/>
                </a:solidFill>
                <a:latin typeface="Inter Bold"/>
                <a:ea typeface="Inter Bold"/>
                <a:cs typeface="Inter Bold"/>
                <a:sym typeface="Inter Bold"/>
              </a:rPr>
              <a:t>Giải pháp:</a:t>
            </a:r>
            <a:r>
              <a:rPr lang="en-US" sz="3699">
                <a:solidFill>
                  <a:srgbClr val="000000"/>
                </a:solidFill>
                <a:latin typeface="Inter"/>
                <a:ea typeface="Inter"/>
                <a:cs typeface="Inter"/>
                <a:sym typeface="Inter"/>
              </a:rPr>
              <a:t> khi làm việc với động cơ, cần phải có một số linh kiện bảo vệ MCU từ dòng chảy ngược như diot, relay bảo vệ, v.v...</a:t>
            </a:r>
          </a:p>
        </p:txBody>
      </p:sp>
      <p:sp>
        <p:nvSpPr>
          <p:cNvPr name="Freeform 6" id="6"/>
          <p:cNvSpPr/>
          <p:nvPr/>
        </p:nvSpPr>
        <p:spPr>
          <a:xfrm flipH="false" flipV="false" rot="0">
            <a:off x="15486096" y="7564454"/>
            <a:ext cx="2143068" cy="2212199"/>
          </a:xfrm>
          <a:custGeom>
            <a:avLst/>
            <a:gdLst/>
            <a:ahLst/>
            <a:cxnLst/>
            <a:rect r="r" b="b" t="t" l="l"/>
            <a:pathLst>
              <a:path h="2212199" w="2143068">
                <a:moveTo>
                  <a:pt x="0" y="0"/>
                </a:moveTo>
                <a:lnTo>
                  <a:pt x="2143068" y="0"/>
                </a:lnTo>
                <a:lnTo>
                  <a:pt x="2143068" y="2212200"/>
                </a:lnTo>
                <a:lnTo>
                  <a:pt x="0" y="221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749211" y="303565"/>
            <a:ext cx="5285288" cy="565150"/>
          </a:xfrm>
          <a:prstGeom prst="rect">
            <a:avLst/>
          </a:prstGeom>
        </p:spPr>
        <p:txBody>
          <a:bodyPr anchor="t" rtlCol="false" tIns="0" lIns="0" bIns="0" rIns="0">
            <a:spAutoFit/>
          </a:bodyPr>
          <a:lstStyle/>
          <a:p>
            <a:pPr algn="l">
              <a:lnSpc>
                <a:spcPts val="4399"/>
              </a:lnSpc>
            </a:pPr>
            <a:r>
              <a:rPr lang="en-US" sz="3999" b="true">
                <a:solidFill>
                  <a:srgbClr val="FFFFFF"/>
                </a:solidFill>
                <a:latin typeface="Inter Bold"/>
                <a:ea typeface="Inter Bold"/>
                <a:cs typeface="Inter Bold"/>
                <a:sym typeface="Inter Bold"/>
              </a:rPr>
              <a:t>Kết luận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27794" y="0"/>
            <a:ext cx="7060206" cy="10287000"/>
            <a:chOff x="0" y="0"/>
            <a:chExt cx="7095071" cy="10337800"/>
          </a:xfrm>
        </p:grpSpPr>
        <p:sp>
          <p:nvSpPr>
            <p:cNvPr name="Freeform 3" id="3"/>
            <p:cNvSpPr/>
            <p:nvPr/>
          </p:nvSpPr>
          <p:spPr>
            <a:xfrm flipH="false" flipV="false" rot="0">
              <a:off x="0" y="0"/>
              <a:ext cx="7095109" cy="10337800"/>
            </a:xfrm>
            <a:custGeom>
              <a:avLst/>
              <a:gdLst/>
              <a:ahLst/>
              <a:cxnLst/>
              <a:rect r="r" b="b" t="t" l="l"/>
              <a:pathLst>
                <a:path h="10337800" w="7095109">
                  <a:moveTo>
                    <a:pt x="2370709" y="0"/>
                  </a:moveTo>
                  <a:lnTo>
                    <a:pt x="0" y="4292600"/>
                  </a:lnTo>
                  <a:lnTo>
                    <a:pt x="3776091" y="9084691"/>
                  </a:lnTo>
                  <a:lnTo>
                    <a:pt x="2590800" y="10337800"/>
                  </a:lnTo>
                  <a:lnTo>
                    <a:pt x="7095109" y="10337800"/>
                  </a:lnTo>
                  <a:lnTo>
                    <a:pt x="7095109" y="0"/>
                  </a:lnTo>
                  <a:close/>
                </a:path>
              </a:pathLst>
            </a:custGeom>
            <a:blipFill>
              <a:blip r:embed="rId2"/>
              <a:stretch>
                <a:fillRect l="-34433" t="0" r="-107398" b="0"/>
              </a:stretch>
            </a:blipFill>
          </p:spPr>
        </p:sp>
      </p:grpSp>
      <p:grpSp>
        <p:nvGrpSpPr>
          <p:cNvPr name="Group 4" id="4"/>
          <p:cNvGrpSpPr/>
          <p:nvPr/>
        </p:nvGrpSpPr>
        <p:grpSpPr>
          <a:xfrm rot="-2292491">
            <a:off x="11971514" y="3358915"/>
            <a:ext cx="1062487" cy="6734838"/>
            <a:chOff x="0" y="0"/>
            <a:chExt cx="279832" cy="1773784"/>
          </a:xfrm>
        </p:grpSpPr>
        <p:sp>
          <p:nvSpPr>
            <p:cNvPr name="Freeform 5" id="5"/>
            <p:cNvSpPr/>
            <p:nvPr/>
          </p:nvSpPr>
          <p:spPr>
            <a:xfrm flipH="false" flipV="false" rot="0">
              <a:off x="0" y="0"/>
              <a:ext cx="279832" cy="1773784"/>
            </a:xfrm>
            <a:custGeom>
              <a:avLst/>
              <a:gdLst/>
              <a:ahLst/>
              <a:cxnLst/>
              <a:rect r="r" b="b" t="t" l="l"/>
              <a:pathLst>
                <a:path h="1773784" w="279832">
                  <a:moveTo>
                    <a:pt x="0" y="0"/>
                  </a:moveTo>
                  <a:lnTo>
                    <a:pt x="279832" y="0"/>
                  </a:lnTo>
                  <a:lnTo>
                    <a:pt x="279832" y="1773784"/>
                  </a:lnTo>
                  <a:lnTo>
                    <a:pt x="0" y="1773784"/>
                  </a:lnTo>
                  <a:close/>
                </a:path>
              </a:pathLst>
            </a:custGeom>
            <a:solidFill>
              <a:srgbClr val="060644"/>
            </a:solidFill>
          </p:spPr>
        </p:sp>
        <p:sp>
          <p:nvSpPr>
            <p:cNvPr name="TextBox 6" id="6"/>
            <p:cNvSpPr txBox="true"/>
            <p:nvPr/>
          </p:nvSpPr>
          <p:spPr>
            <a:xfrm>
              <a:off x="0" y="-47625"/>
              <a:ext cx="279832" cy="1821409"/>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2614830">
            <a:off x="14495939" y="2933142"/>
            <a:ext cx="188585" cy="11661301"/>
            <a:chOff x="0" y="0"/>
            <a:chExt cx="49669" cy="3071289"/>
          </a:xfrm>
        </p:grpSpPr>
        <p:sp>
          <p:nvSpPr>
            <p:cNvPr name="Freeform 8" id="8"/>
            <p:cNvSpPr/>
            <p:nvPr/>
          </p:nvSpPr>
          <p:spPr>
            <a:xfrm flipH="false" flipV="false" rot="0">
              <a:off x="0" y="0"/>
              <a:ext cx="49669" cy="3071289"/>
            </a:xfrm>
            <a:custGeom>
              <a:avLst/>
              <a:gdLst/>
              <a:ahLst/>
              <a:cxnLst/>
              <a:rect r="r" b="b" t="t" l="l"/>
              <a:pathLst>
                <a:path h="3071289" w="49669">
                  <a:moveTo>
                    <a:pt x="0" y="0"/>
                  </a:moveTo>
                  <a:lnTo>
                    <a:pt x="49669" y="0"/>
                  </a:lnTo>
                  <a:lnTo>
                    <a:pt x="49669" y="3071289"/>
                  </a:lnTo>
                  <a:lnTo>
                    <a:pt x="0" y="3071289"/>
                  </a:lnTo>
                  <a:close/>
                </a:path>
              </a:pathLst>
            </a:custGeom>
            <a:solidFill>
              <a:srgbClr val="FFFFFF"/>
            </a:solidFill>
          </p:spPr>
        </p:sp>
        <p:sp>
          <p:nvSpPr>
            <p:cNvPr name="TextBox 9" id="9"/>
            <p:cNvSpPr txBox="true"/>
            <p:nvPr/>
          </p:nvSpPr>
          <p:spPr>
            <a:xfrm>
              <a:off x="0" y="-47625"/>
              <a:ext cx="49669" cy="3118914"/>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1710481">
            <a:off x="11533776" y="-1617267"/>
            <a:ext cx="1062487" cy="6686550"/>
            <a:chOff x="0" y="0"/>
            <a:chExt cx="279832" cy="1761067"/>
          </a:xfrm>
        </p:grpSpPr>
        <p:sp>
          <p:nvSpPr>
            <p:cNvPr name="Freeform 11" id="11"/>
            <p:cNvSpPr/>
            <p:nvPr/>
          </p:nvSpPr>
          <p:spPr>
            <a:xfrm flipH="false" flipV="false" rot="0">
              <a:off x="0" y="0"/>
              <a:ext cx="279832" cy="1761067"/>
            </a:xfrm>
            <a:custGeom>
              <a:avLst/>
              <a:gdLst/>
              <a:ahLst/>
              <a:cxnLst/>
              <a:rect r="r" b="b" t="t" l="l"/>
              <a:pathLst>
                <a:path h="1761067" w="279832">
                  <a:moveTo>
                    <a:pt x="0" y="0"/>
                  </a:moveTo>
                  <a:lnTo>
                    <a:pt x="279832" y="0"/>
                  </a:lnTo>
                  <a:lnTo>
                    <a:pt x="279832" y="1761067"/>
                  </a:lnTo>
                  <a:lnTo>
                    <a:pt x="0" y="1761067"/>
                  </a:lnTo>
                  <a:close/>
                </a:path>
              </a:pathLst>
            </a:custGeom>
            <a:solidFill>
              <a:srgbClr val="060644"/>
            </a:solidFill>
          </p:spPr>
        </p:sp>
        <p:sp>
          <p:nvSpPr>
            <p:cNvPr name="TextBox 12" id="12"/>
            <p:cNvSpPr txBox="true"/>
            <p:nvPr/>
          </p:nvSpPr>
          <p:spPr>
            <a:xfrm>
              <a:off x="0" y="-47625"/>
              <a:ext cx="279832" cy="1808692"/>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1744249">
            <a:off x="16814395" y="2072951"/>
            <a:ext cx="2208710" cy="14588015"/>
            <a:chOff x="0" y="0"/>
            <a:chExt cx="581718" cy="3842111"/>
          </a:xfrm>
        </p:grpSpPr>
        <p:sp>
          <p:nvSpPr>
            <p:cNvPr name="Freeform 14" id="14"/>
            <p:cNvSpPr/>
            <p:nvPr/>
          </p:nvSpPr>
          <p:spPr>
            <a:xfrm flipH="false" flipV="false" rot="0">
              <a:off x="0" y="0"/>
              <a:ext cx="581718" cy="3842111"/>
            </a:xfrm>
            <a:custGeom>
              <a:avLst/>
              <a:gdLst/>
              <a:ahLst/>
              <a:cxnLst/>
              <a:rect r="r" b="b" t="t" l="l"/>
              <a:pathLst>
                <a:path h="3842111" w="581718">
                  <a:moveTo>
                    <a:pt x="0" y="0"/>
                  </a:moveTo>
                  <a:lnTo>
                    <a:pt x="581718" y="0"/>
                  </a:lnTo>
                  <a:lnTo>
                    <a:pt x="581718" y="3842111"/>
                  </a:lnTo>
                  <a:lnTo>
                    <a:pt x="0" y="3842111"/>
                  </a:lnTo>
                  <a:close/>
                </a:path>
              </a:pathLst>
            </a:custGeom>
            <a:solidFill>
              <a:srgbClr val="2E2768"/>
            </a:solidFill>
          </p:spPr>
        </p:sp>
        <p:sp>
          <p:nvSpPr>
            <p:cNvPr name="TextBox 15" id="15"/>
            <p:cNvSpPr txBox="true"/>
            <p:nvPr/>
          </p:nvSpPr>
          <p:spPr>
            <a:xfrm>
              <a:off x="0" y="-47625"/>
              <a:ext cx="581718" cy="3889736"/>
            </a:xfrm>
            <a:prstGeom prst="rect">
              <a:avLst/>
            </a:prstGeom>
          </p:spPr>
          <p:txBody>
            <a:bodyPr anchor="ctr" rtlCol="false" tIns="50800" lIns="50800" bIns="50800" rIns="50800"/>
            <a:lstStyle/>
            <a:p>
              <a:pPr algn="ctr">
                <a:lnSpc>
                  <a:spcPts val="2800"/>
                </a:lnSpc>
              </a:pPr>
            </a:p>
          </p:txBody>
        </p:sp>
      </p:grpSp>
      <p:sp>
        <p:nvSpPr>
          <p:cNvPr name="Freeform 16" id="16"/>
          <p:cNvSpPr/>
          <p:nvPr/>
        </p:nvSpPr>
        <p:spPr>
          <a:xfrm flipH="false" flipV="false" rot="0">
            <a:off x="612951" y="360721"/>
            <a:ext cx="3441581" cy="1049682"/>
          </a:xfrm>
          <a:custGeom>
            <a:avLst/>
            <a:gdLst/>
            <a:ahLst/>
            <a:cxnLst/>
            <a:rect r="r" b="b" t="t" l="l"/>
            <a:pathLst>
              <a:path h="1049682" w="3441581">
                <a:moveTo>
                  <a:pt x="0" y="0"/>
                </a:moveTo>
                <a:lnTo>
                  <a:pt x="3441582" y="0"/>
                </a:lnTo>
                <a:lnTo>
                  <a:pt x="3441582" y="1049682"/>
                </a:lnTo>
                <a:lnTo>
                  <a:pt x="0" y="1049682"/>
                </a:lnTo>
                <a:lnTo>
                  <a:pt x="0" y="0"/>
                </a:lnTo>
                <a:close/>
              </a:path>
            </a:pathLst>
          </a:custGeom>
          <a:blipFill>
            <a:blip r:embed="rId3"/>
            <a:stretch>
              <a:fillRect l="0" t="0" r="0" b="0"/>
            </a:stretch>
          </a:blipFill>
        </p:spPr>
      </p:sp>
      <p:sp>
        <p:nvSpPr>
          <p:cNvPr name="TextBox 17" id="17"/>
          <p:cNvSpPr txBox="true"/>
          <p:nvPr/>
        </p:nvSpPr>
        <p:spPr>
          <a:xfrm rot="0">
            <a:off x="1028700" y="5467383"/>
            <a:ext cx="9473732" cy="1307816"/>
          </a:xfrm>
          <a:prstGeom prst="rect">
            <a:avLst/>
          </a:prstGeom>
        </p:spPr>
        <p:txBody>
          <a:bodyPr anchor="t" rtlCol="false" tIns="0" lIns="0" bIns="0" rIns="0">
            <a:spAutoFit/>
          </a:bodyPr>
          <a:lstStyle/>
          <a:p>
            <a:pPr algn="l">
              <a:lnSpc>
                <a:spcPts val="5263"/>
              </a:lnSpc>
            </a:pPr>
            <a:r>
              <a:rPr lang="en-US" sz="3759" spc="563" b="true">
                <a:solidFill>
                  <a:srgbClr val="000000"/>
                </a:solidFill>
                <a:latin typeface="Inter Medium"/>
                <a:ea typeface="Inter Medium"/>
                <a:cs typeface="Inter Medium"/>
                <a:sym typeface="Inter Medium"/>
              </a:rPr>
              <a:t>Vì đã lắng nghe</a:t>
            </a:r>
          </a:p>
          <a:p>
            <a:pPr algn="l">
              <a:lnSpc>
                <a:spcPts val="5263"/>
              </a:lnSpc>
              <a:spcBef>
                <a:spcPct val="0"/>
              </a:spcBef>
            </a:pPr>
            <a:r>
              <a:rPr lang="en-US" b="true" sz="3759" spc="563">
                <a:solidFill>
                  <a:srgbClr val="000000"/>
                </a:solidFill>
                <a:latin typeface="Inter Medium"/>
                <a:ea typeface="Inter Medium"/>
                <a:cs typeface="Inter Medium"/>
                <a:sym typeface="Inter Medium"/>
              </a:rPr>
              <a:t>phần thuyết trình của nhóm em!</a:t>
            </a:r>
          </a:p>
        </p:txBody>
      </p:sp>
      <p:sp>
        <p:nvSpPr>
          <p:cNvPr name="TextBox 18" id="18"/>
          <p:cNvSpPr txBox="true"/>
          <p:nvPr/>
        </p:nvSpPr>
        <p:spPr>
          <a:xfrm rot="0">
            <a:off x="842579" y="3913369"/>
            <a:ext cx="9581746" cy="1620688"/>
          </a:xfrm>
          <a:prstGeom prst="rect">
            <a:avLst/>
          </a:prstGeom>
        </p:spPr>
        <p:txBody>
          <a:bodyPr anchor="t" rtlCol="false" tIns="0" lIns="0" bIns="0" rIns="0">
            <a:spAutoFit/>
          </a:bodyPr>
          <a:lstStyle/>
          <a:p>
            <a:pPr algn="l">
              <a:lnSpc>
                <a:spcPts val="12499"/>
              </a:lnSpc>
            </a:pPr>
            <a:r>
              <a:rPr lang="en-US" sz="11363" b="true">
                <a:solidFill>
                  <a:srgbClr val="060644"/>
                </a:solidFill>
                <a:latin typeface="Inter Bold"/>
                <a:ea typeface="Inter Bold"/>
                <a:cs typeface="Inter Bold"/>
                <a:sym typeface="Inter Bold"/>
              </a:rPr>
              <a:t>Cảm ơn thầy</a:t>
            </a:r>
          </a:p>
        </p:txBody>
      </p:sp>
      <p:sp>
        <p:nvSpPr>
          <p:cNvPr name="TextBox 19" id="19"/>
          <p:cNvSpPr txBox="true"/>
          <p:nvPr/>
        </p:nvSpPr>
        <p:spPr>
          <a:xfrm rot="0">
            <a:off x="1373357" y="8816330"/>
            <a:ext cx="3138544" cy="349249"/>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Inter"/>
                <a:ea typeface="Inter"/>
                <a:cs typeface="Inter"/>
                <a:sym typeface="Inter"/>
              </a:rPr>
              <a:t>Trương Quang Bảo Khanh</a:t>
            </a:r>
          </a:p>
        </p:txBody>
      </p:sp>
      <p:sp>
        <p:nvSpPr>
          <p:cNvPr name="TextBox 20" id="20"/>
          <p:cNvSpPr txBox="true"/>
          <p:nvPr/>
        </p:nvSpPr>
        <p:spPr>
          <a:xfrm rot="0">
            <a:off x="5600052" y="8816330"/>
            <a:ext cx="2120407" cy="349249"/>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Inter"/>
                <a:ea typeface="Inter"/>
                <a:cs typeface="Inter"/>
                <a:sym typeface="Inter"/>
              </a:rPr>
              <a:t>Nguyễn Thái Hòa</a:t>
            </a:r>
          </a:p>
        </p:txBody>
      </p:sp>
      <p:sp>
        <p:nvSpPr>
          <p:cNvPr name="TextBox 21" id="21"/>
          <p:cNvSpPr txBox="true"/>
          <p:nvPr/>
        </p:nvSpPr>
        <p:spPr>
          <a:xfrm rot="0">
            <a:off x="8808608" y="8816330"/>
            <a:ext cx="2918826" cy="349249"/>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Inter"/>
                <a:ea typeface="Inter"/>
                <a:cs typeface="Inter"/>
                <a:sym typeface="Inter"/>
              </a:rPr>
              <a:t>Hoàng Minh Khôi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34834" y="-2057400"/>
            <a:ext cx="6624466" cy="3086100"/>
            <a:chOff x="0" y="0"/>
            <a:chExt cx="1744715" cy="812800"/>
          </a:xfrm>
        </p:grpSpPr>
        <p:sp>
          <p:nvSpPr>
            <p:cNvPr name="Freeform 3" id="3"/>
            <p:cNvSpPr/>
            <p:nvPr/>
          </p:nvSpPr>
          <p:spPr>
            <a:xfrm flipH="false" flipV="false" rot="0">
              <a:off x="0" y="0"/>
              <a:ext cx="1744715" cy="812800"/>
            </a:xfrm>
            <a:custGeom>
              <a:avLst/>
              <a:gdLst/>
              <a:ahLst/>
              <a:cxnLst/>
              <a:rect r="r" b="b" t="t" l="l"/>
              <a:pathLst>
                <a:path h="812800" w="1744715">
                  <a:moveTo>
                    <a:pt x="0" y="0"/>
                  </a:moveTo>
                  <a:lnTo>
                    <a:pt x="1744715" y="0"/>
                  </a:lnTo>
                  <a:lnTo>
                    <a:pt x="1744715" y="812800"/>
                  </a:lnTo>
                  <a:lnTo>
                    <a:pt x="0" y="812800"/>
                  </a:lnTo>
                  <a:close/>
                </a:path>
              </a:pathLst>
            </a:custGeom>
            <a:solidFill>
              <a:srgbClr val="060644"/>
            </a:solidFill>
          </p:spPr>
        </p:sp>
        <p:sp>
          <p:nvSpPr>
            <p:cNvPr name="TextBox 4" id="4"/>
            <p:cNvSpPr txBox="true"/>
            <p:nvPr/>
          </p:nvSpPr>
          <p:spPr>
            <a:xfrm>
              <a:off x="0" y="-47625"/>
              <a:ext cx="1744715" cy="86042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6817" y="9258300"/>
            <a:ext cx="6624466" cy="3086100"/>
            <a:chOff x="0" y="0"/>
            <a:chExt cx="1744715" cy="812800"/>
          </a:xfrm>
        </p:grpSpPr>
        <p:sp>
          <p:nvSpPr>
            <p:cNvPr name="Freeform 6" id="6"/>
            <p:cNvSpPr/>
            <p:nvPr/>
          </p:nvSpPr>
          <p:spPr>
            <a:xfrm flipH="false" flipV="false" rot="0">
              <a:off x="0" y="0"/>
              <a:ext cx="1744715" cy="812800"/>
            </a:xfrm>
            <a:custGeom>
              <a:avLst/>
              <a:gdLst/>
              <a:ahLst/>
              <a:cxnLst/>
              <a:rect r="r" b="b" t="t" l="l"/>
              <a:pathLst>
                <a:path h="812800" w="1744715">
                  <a:moveTo>
                    <a:pt x="0" y="0"/>
                  </a:moveTo>
                  <a:lnTo>
                    <a:pt x="1744715" y="0"/>
                  </a:lnTo>
                  <a:lnTo>
                    <a:pt x="1744715" y="812800"/>
                  </a:lnTo>
                  <a:lnTo>
                    <a:pt x="0" y="812800"/>
                  </a:lnTo>
                  <a:close/>
                </a:path>
              </a:pathLst>
            </a:custGeom>
            <a:solidFill>
              <a:srgbClr val="060644"/>
            </a:solidFill>
          </p:spPr>
        </p:sp>
        <p:sp>
          <p:nvSpPr>
            <p:cNvPr name="TextBox 7" id="7"/>
            <p:cNvSpPr txBox="true"/>
            <p:nvPr/>
          </p:nvSpPr>
          <p:spPr>
            <a:xfrm>
              <a:off x="0" y="-47625"/>
              <a:ext cx="1744715" cy="8604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1179469" y="5908827"/>
            <a:ext cx="6079831" cy="3831010"/>
          </a:xfrm>
          <a:custGeom>
            <a:avLst/>
            <a:gdLst/>
            <a:ahLst/>
            <a:cxnLst/>
            <a:rect r="r" b="b" t="t" l="l"/>
            <a:pathLst>
              <a:path h="3831010" w="6079831">
                <a:moveTo>
                  <a:pt x="0" y="0"/>
                </a:moveTo>
                <a:lnTo>
                  <a:pt x="6079831" y="0"/>
                </a:lnTo>
                <a:lnTo>
                  <a:pt x="6079831" y="3831011"/>
                </a:lnTo>
                <a:lnTo>
                  <a:pt x="0" y="3831011"/>
                </a:lnTo>
                <a:lnTo>
                  <a:pt x="0" y="0"/>
                </a:lnTo>
                <a:close/>
              </a:path>
            </a:pathLst>
          </a:custGeom>
          <a:blipFill>
            <a:blip r:embed="rId2"/>
            <a:stretch>
              <a:fillRect l="0" t="-10196" r="-7592" b="-3535"/>
            </a:stretch>
          </a:blipFill>
        </p:spPr>
      </p:sp>
      <p:sp>
        <p:nvSpPr>
          <p:cNvPr name="Freeform 9" id="9"/>
          <p:cNvSpPr/>
          <p:nvPr/>
        </p:nvSpPr>
        <p:spPr>
          <a:xfrm flipH="false" flipV="false" rot="0">
            <a:off x="658883" y="1982676"/>
            <a:ext cx="9094776" cy="5624085"/>
          </a:xfrm>
          <a:custGeom>
            <a:avLst/>
            <a:gdLst/>
            <a:ahLst/>
            <a:cxnLst/>
            <a:rect r="r" b="b" t="t" l="l"/>
            <a:pathLst>
              <a:path h="5624085" w="9094776">
                <a:moveTo>
                  <a:pt x="0" y="0"/>
                </a:moveTo>
                <a:lnTo>
                  <a:pt x="9094776" y="0"/>
                </a:lnTo>
                <a:lnTo>
                  <a:pt x="9094776" y="5624085"/>
                </a:lnTo>
                <a:lnTo>
                  <a:pt x="0" y="5624085"/>
                </a:lnTo>
                <a:lnTo>
                  <a:pt x="0" y="0"/>
                </a:lnTo>
                <a:close/>
              </a:path>
            </a:pathLst>
          </a:custGeom>
          <a:blipFill>
            <a:blip r:embed="rId3"/>
            <a:stretch>
              <a:fillRect l="-7080" t="0" r="-4339" b="0"/>
            </a:stretch>
          </a:blipFill>
        </p:spPr>
      </p:sp>
      <p:sp>
        <p:nvSpPr>
          <p:cNvPr name="TextBox 10" id="10"/>
          <p:cNvSpPr txBox="true"/>
          <p:nvPr/>
        </p:nvSpPr>
        <p:spPr>
          <a:xfrm rot="0">
            <a:off x="1019175" y="765175"/>
            <a:ext cx="8724959" cy="565150"/>
          </a:xfrm>
          <a:prstGeom prst="rect">
            <a:avLst/>
          </a:prstGeom>
        </p:spPr>
        <p:txBody>
          <a:bodyPr anchor="t" rtlCol="false" tIns="0" lIns="0" bIns="0" rIns="0">
            <a:spAutoFit/>
          </a:bodyPr>
          <a:lstStyle/>
          <a:p>
            <a:pPr algn="l">
              <a:lnSpc>
                <a:spcPts val="4399"/>
              </a:lnSpc>
            </a:pPr>
            <a:r>
              <a:rPr lang="en-US" sz="3999" b="true">
                <a:solidFill>
                  <a:srgbClr val="000000"/>
                </a:solidFill>
                <a:latin typeface="Inter Bold"/>
                <a:ea typeface="Inter Bold"/>
                <a:cs typeface="Inter Bold"/>
                <a:sym typeface="Inter Bold"/>
              </a:rPr>
              <a:t>Lý do chọn đề tài - Mục tiêu đồ án</a:t>
            </a:r>
          </a:p>
        </p:txBody>
      </p:sp>
      <p:sp>
        <p:nvSpPr>
          <p:cNvPr name="TextBox 11" id="11"/>
          <p:cNvSpPr txBox="true"/>
          <p:nvPr/>
        </p:nvSpPr>
        <p:spPr>
          <a:xfrm rot="0">
            <a:off x="10634834" y="2197809"/>
            <a:ext cx="7200356" cy="2286370"/>
          </a:xfrm>
          <a:prstGeom prst="rect">
            <a:avLst/>
          </a:prstGeom>
        </p:spPr>
        <p:txBody>
          <a:bodyPr anchor="t" rtlCol="false" tIns="0" lIns="0" bIns="0" rIns="0">
            <a:spAutoFit/>
          </a:bodyPr>
          <a:lstStyle/>
          <a:p>
            <a:pPr algn="just">
              <a:lnSpc>
                <a:spcPts val="3692"/>
              </a:lnSpc>
            </a:pPr>
            <a:r>
              <a:rPr lang="en-US" sz="3077" i="true">
                <a:solidFill>
                  <a:srgbClr val="000000"/>
                </a:solidFill>
                <a:latin typeface="Inter Italics"/>
                <a:ea typeface="Inter Italics"/>
                <a:cs typeface="Inter Italics"/>
                <a:sym typeface="Inter Italics"/>
              </a:rPr>
              <a:t>Hệ thống nhúng</a:t>
            </a:r>
            <a:r>
              <a:rPr lang="en-US" sz="3077">
                <a:solidFill>
                  <a:srgbClr val="000000"/>
                </a:solidFill>
                <a:latin typeface="Inter"/>
                <a:ea typeface="Inter"/>
                <a:cs typeface="Inter"/>
                <a:sym typeface="Inter"/>
              </a:rPr>
              <a:t> bên trong một chiếc xe hơi là “đầu não”.</a:t>
            </a:r>
          </a:p>
          <a:p>
            <a:pPr algn="just">
              <a:lnSpc>
                <a:spcPts val="3692"/>
              </a:lnSpc>
            </a:pPr>
          </a:p>
          <a:p>
            <a:pPr algn="just">
              <a:lnSpc>
                <a:spcPts val="3692"/>
              </a:lnSpc>
            </a:pPr>
            <a:r>
              <a:rPr lang="en-US" b="true" sz="3077">
                <a:solidFill>
                  <a:srgbClr val="000000"/>
                </a:solidFill>
                <a:latin typeface="Inter Bold"/>
                <a:ea typeface="Inter Bold"/>
                <a:cs typeface="Inter Bold"/>
                <a:sym typeface="Inter Bold"/>
              </a:rPr>
              <a:t>Giao thức CAN</a:t>
            </a:r>
            <a:r>
              <a:rPr lang="en-US" sz="3077">
                <a:solidFill>
                  <a:srgbClr val="000000"/>
                </a:solidFill>
                <a:latin typeface="Inter"/>
                <a:ea typeface="Inter"/>
                <a:cs typeface="Inter"/>
                <a:sym typeface="Inter"/>
              </a:rPr>
              <a:t> kết nối các thành phần với đầu não để hệ thống ổn định.</a:t>
            </a:r>
          </a:p>
        </p:txBody>
      </p:sp>
      <p:sp>
        <p:nvSpPr>
          <p:cNvPr name="TextBox 12" id="12"/>
          <p:cNvSpPr txBox="true"/>
          <p:nvPr/>
        </p:nvSpPr>
        <p:spPr>
          <a:xfrm rot="0">
            <a:off x="10243967" y="1896951"/>
            <a:ext cx="390867" cy="838200"/>
          </a:xfrm>
          <a:prstGeom prst="rect">
            <a:avLst/>
          </a:prstGeom>
        </p:spPr>
        <p:txBody>
          <a:bodyPr anchor="t" rtlCol="false" tIns="0" lIns="0" bIns="0" rIns="0">
            <a:spAutoFit/>
          </a:bodyPr>
          <a:lstStyle/>
          <a:p>
            <a:pPr algn="just">
              <a:lnSpc>
                <a:spcPts val="6599"/>
              </a:lnSpc>
            </a:pPr>
            <a:r>
              <a:rPr lang="en-US" sz="5499">
                <a:solidFill>
                  <a:srgbClr val="000000"/>
                </a:solidFill>
                <a:latin typeface="Inter"/>
                <a:ea typeface="Inter"/>
                <a:cs typeface="Inter"/>
                <a:sym typeface="Inter"/>
              </a:rPr>
              <a:t>“</a:t>
            </a:r>
          </a:p>
        </p:txBody>
      </p:sp>
      <p:grpSp>
        <p:nvGrpSpPr>
          <p:cNvPr name="Group 13" id="13"/>
          <p:cNvGrpSpPr/>
          <p:nvPr/>
        </p:nvGrpSpPr>
        <p:grpSpPr>
          <a:xfrm rot="0">
            <a:off x="9972734" y="2102559"/>
            <a:ext cx="63623" cy="2753289"/>
            <a:chOff x="0" y="0"/>
            <a:chExt cx="16757" cy="725146"/>
          </a:xfrm>
        </p:grpSpPr>
        <p:sp>
          <p:nvSpPr>
            <p:cNvPr name="Freeform 14" id="14"/>
            <p:cNvSpPr/>
            <p:nvPr/>
          </p:nvSpPr>
          <p:spPr>
            <a:xfrm flipH="false" flipV="false" rot="0">
              <a:off x="0" y="0"/>
              <a:ext cx="16757" cy="725146"/>
            </a:xfrm>
            <a:custGeom>
              <a:avLst/>
              <a:gdLst/>
              <a:ahLst/>
              <a:cxnLst/>
              <a:rect r="r" b="b" t="t" l="l"/>
              <a:pathLst>
                <a:path h="725146" w="16757">
                  <a:moveTo>
                    <a:pt x="0" y="0"/>
                  </a:moveTo>
                  <a:lnTo>
                    <a:pt x="16757" y="0"/>
                  </a:lnTo>
                  <a:lnTo>
                    <a:pt x="16757" y="725146"/>
                  </a:lnTo>
                  <a:lnTo>
                    <a:pt x="0" y="725146"/>
                  </a:lnTo>
                  <a:close/>
                </a:path>
              </a:pathLst>
            </a:custGeom>
            <a:solidFill>
              <a:srgbClr val="060644"/>
            </a:solidFill>
          </p:spPr>
        </p:sp>
        <p:sp>
          <p:nvSpPr>
            <p:cNvPr name="TextBox 15" id="15"/>
            <p:cNvSpPr txBox="true"/>
            <p:nvPr/>
          </p:nvSpPr>
          <p:spPr>
            <a:xfrm>
              <a:off x="0" y="-47625"/>
              <a:ext cx="16757" cy="772771"/>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34834" y="-2057400"/>
            <a:ext cx="6624466" cy="3086100"/>
            <a:chOff x="0" y="0"/>
            <a:chExt cx="1744715" cy="812800"/>
          </a:xfrm>
        </p:grpSpPr>
        <p:sp>
          <p:nvSpPr>
            <p:cNvPr name="Freeform 3" id="3"/>
            <p:cNvSpPr/>
            <p:nvPr/>
          </p:nvSpPr>
          <p:spPr>
            <a:xfrm flipH="false" flipV="false" rot="0">
              <a:off x="0" y="0"/>
              <a:ext cx="1744715" cy="812800"/>
            </a:xfrm>
            <a:custGeom>
              <a:avLst/>
              <a:gdLst/>
              <a:ahLst/>
              <a:cxnLst/>
              <a:rect r="r" b="b" t="t" l="l"/>
              <a:pathLst>
                <a:path h="812800" w="1744715">
                  <a:moveTo>
                    <a:pt x="0" y="0"/>
                  </a:moveTo>
                  <a:lnTo>
                    <a:pt x="1744715" y="0"/>
                  </a:lnTo>
                  <a:lnTo>
                    <a:pt x="1744715" y="812800"/>
                  </a:lnTo>
                  <a:lnTo>
                    <a:pt x="0" y="812800"/>
                  </a:lnTo>
                  <a:close/>
                </a:path>
              </a:pathLst>
            </a:custGeom>
            <a:solidFill>
              <a:srgbClr val="060644"/>
            </a:solidFill>
          </p:spPr>
        </p:sp>
        <p:sp>
          <p:nvSpPr>
            <p:cNvPr name="TextBox 4" id="4"/>
            <p:cNvSpPr txBox="true"/>
            <p:nvPr/>
          </p:nvSpPr>
          <p:spPr>
            <a:xfrm>
              <a:off x="0" y="-47625"/>
              <a:ext cx="1744715" cy="86042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6817" y="9258300"/>
            <a:ext cx="6624466" cy="3086100"/>
            <a:chOff x="0" y="0"/>
            <a:chExt cx="1744715" cy="812800"/>
          </a:xfrm>
        </p:grpSpPr>
        <p:sp>
          <p:nvSpPr>
            <p:cNvPr name="Freeform 6" id="6"/>
            <p:cNvSpPr/>
            <p:nvPr/>
          </p:nvSpPr>
          <p:spPr>
            <a:xfrm flipH="false" flipV="false" rot="0">
              <a:off x="0" y="0"/>
              <a:ext cx="1744715" cy="812800"/>
            </a:xfrm>
            <a:custGeom>
              <a:avLst/>
              <a:gdLst/>
              <a:ahLst/>
              <a:cxnLst/>
              <a:rect r="r" b="b" t="t" l="l"/>
              <a:pathLst>
                <a:path h="812800" w="1744715">
                  <a:moveTo>
                    <a:pt x="0" y="0"/>
                  </a:moveTo>
                  <a:lnTo>
                    <a:pt x="1744715" y="0"/>
                  </a:lnTo>
                  <a:lnTo>
                    <a:pt x="1744715" y="812800"/>
                  </a:lnTo>
                  <a:lnTo>
                    <a:pt x="0" y="812800"/>
                  </a:lnTo>
                  <a:close/>
                </a:path>
              </a:pathLst>
            </a:custGeom>
            <a:solidFill>
              <a:srgbClr val="060644"/>
            </a:solidFill>
          </p:spPr>
        </p:sp>
        <p:sp>
          <p:nvSpPr>
            <p:cNvPr name="TextBox 7" id="7"/>
            <p:cNvSpPr txBox="true"/>
            <p:nvPr/>
          </p:nvSpPr>
          <p:spPr>
            <a:xfrm>
              <a:off x="0" y="-47625"/>
              <a:ext cx="1744715" cy="8604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533193" y="6837932"/>
            <a:ext cx="2910007" cy="2826344"/>
          </a:xfrm>
          <a:custGeom>
            <a:avLst/>
            <a:gdLst/>
            <a:ahLst/>
            <a:cxnLst/>
            <a:rect r="r" b="b" t="t" l="l"/>
            <a:pathLst>
              <a:path h="2826344" w="2910007">
                <a:moveTo>
                  <a:pt x="0" y="0"/>
                </a:moveTo>
                <a:lnTo>
                  <a:pt x="2910007" y="0"/>
                </a:lnTo>
                <a:lnTo>
                  <a:pt x="2910007" y="2826344"/>
                </a:lnTo>
                <a:lnTo>
                  <a:pt x="0" y="2826344"/>
                </a:lnTo>
                <a:lnTo>
                  <a:pt x="0" y="0"/>
                </a:lnTo>
                <a:close/>
              </a:path>
            </a:pathLst>
          </a:custGeom>
          <a:blipFill>
            <a:blip r:embed="rId2">
              <a:alphaModFix amt="59000"/>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001452" y="2101186"/>
            <a:ext cx="4493437" cy="2803643"/>
            <a:chOff x="0" y="0"/>
            <a:chExt cx="5991250" cy="3738191"/>
          </a:xfrm>
        </p:grpSpPr>
        <p:sp>
          <p:nvSpPr>
            <p:cNvPr name="Freeform 10" id="10"/>
            <p:cNvSpPr/>
            <p:nvPr/>
          </p:nvSpPr>
          <p:spPr>
            <a:xfrm flipH="false" flipV="false" rot="0">
              <a:off x="0" y="0"/>
              <a:ext cx="5991250" cy="3738191"/>
            </a:xfrm>
            <a:custGeom>
              <a:avLst/>
              <a:gdLst/>
              <a:ahLst/>
              <a:cxnLst/>
              <a:rect r="r" b="b" t="t" l="l"/>
              <a:pathLst>
                <a:path h="3738191" w="5991250">
                  <a:moveTo>
                    <a:pt x="0" y="0"/>
                  </a:moveTo>
                  <a:lnTo>
                    <a:pt x="5991250" y="0"/>
                  </a:lnTo>
                  <a:lnTo>
                    <a:pt x="5991250" y="3738191"/>
                  </a:lnTo>
                  <a:lnTo>
                    <a:pt x="0" y="3738191"/>
                  </a:lnTo>
                  <a:lnTo>
                    <a:pt x="0" y="0"/>
                  </a:lnTo>
                  <a:close/>
                </a:path>
              </a:pathLst>
            </a:custGeom>
            <a:blipFill>
              <a:blip r:embed="rId4"/>
              <a:stretch>
                <a:fillRect l="0" t="0" r="0" b="-21806"/>
              </a:stretch>
            </a:blipFill>
          </p:spPr>
        </p:sp>
        <p:sp>
          <p:nvSpPr>
            <p:cNvPr name="Freeform 11" id="11"/>
            <p:cNvSpPr/>
            <p:nvPr/>
          </p:nvSpPr>
          <p:spPr>
            <a:xfrm flipH="false" flipV="false" rot="0">
              <a:off x="931425" y="164006"/>
              <a:ext cx="4487792" cy="3380046"/>
            </a:xfrm>
            <a:custGeom>
              <a:avLst/>
              <a:gdLst/>
              <a:ahLst/>
              <a:cxnLst/>
              <a:rect r="r" b="b" t="t" l="l"/>
              <a:pathLst>
                <a:path h="3380046" w="4487792">
                  <a:moveTo>
                    <a:pt x="0" y="0"/>
                  </a:moveTo>
                  <a:lnTo>
                    <a:pt x="4487793" y="0"/>
                  </a:lnTo>
                  <a:lnTo>
                    <a:pt x="4487793" y="3380046"/>
                  </a:lnTo>
                  <a:lnTo>
                    <a:pt x="0" y="3380046"/>
                  </a:lnTo>
                  <a:lnTo>
                    <a:pt x="0" y="0"/>
                  </a:lnTo>
                  <a:close/>
                </a:path>
              </a:pathLst>
            </a:custGeom>
            <a:blipFill>
              <a:blip r:embed="rId5"/>
              <a:stretch>
                <a:fillRect l="0" t="0" r="0" b="0"/>
              </a:stretch>
            </a:blipFill>
          </p:spPr>
        </p:sp>
      </p:grpSp>
      <p:sp>
        <p:nvSpPr>
          <p:cNvPr name="Freeform 12" id="12"/>
          <p:cNvSpPr/>
          <p:nvPr/>
        </p:nvSpPr>
        <p:spPr>
          <a:xfrm flipH="false" flipV="false" rot="0">
            <a:off x="12847221" y="5822621"/>
            <a:ext cx="4640679" cy="2930133"/>
          </a:xfrm>
          <a:custGeom>
            <a:avLst/>
            <a:gdLst/>
            <a:ahLst/>
            <a:cxnLst/>
            <a:rect r="r" b="b" t="t" l="l"/>
            <a:pathLst>
              <a:path h="2930133" w="4640679">
                <a:moveTo>
                  <a:pt x="0" y="0"/>
                </a:moveTo>
                <a:lnTo>
                  <a:pt x="4640679" y="0"/>
                </a:lnTo>
                <a:lnTo>
                  <a:pt x="4640679" y="2930133"/>
                </a:lnTo>
                <a:lnTo>
                  <a:pt x="0" y="2930133"/>
                </a:lnTo>
                <a:lnTo>
                  <a:pt x="0" y="0"/>
                </a:lnTo>
                <a:close/>
              </a:path>
            </a:pathLst>
          </a:custGeom>
          <a:blipFill>
            <a:blip r:embed="rId6"/>
            <a:stretch>
              <a:fillRect l="0" t="-1605" r="-16370" b="-1605"/>
            </a:stretch>
          </a:blipFill>
        </p:spPr>
      </p:sp>
      <p:sp>
        <p:nvSpPr>
          <p:cNvPr name="Freeform 13" id="13"/>
          <p:cNvSpPr/>
          <p:nvPr/>
        </p:nvSpPr>
        <p:spPr>
          <a:xfrm flipH="false" flipV="false" rot="0">
            <a:off x="7446118" y="5822621"/>
            <a:ext cx="4397949" cy="2930133"/>
          </a:xfrm>
          <a:custGeom>
            <a:avLst/>
            <a:gdLst/>
            <a:ahLst/>
            <a:cxnLst/>
            <a:rect r="r" b="b" t="t" l="l"/>
            <a:pathLst>
              <a:path h="2930133" w="4397949">
                <a:moveTo>
                  <a:pt x="0" y="0"/>
                </a:moveTo>
                <a:lnTo>
                  <a:pt x="4397948" y="0"/>
                </a:lnTo>
                <a:lnTo>
                  <a:pt x="4397948" y="2930133"/>
                </a:lnTo>
                <a:lnTo>
                  <a:pt x="0" y="2930133"/>
                </a:lnTo>
                <a:lnTo>
                  <a:pt x="0" y="0"/>
                </a:lnTo>
                <a:close/>
              </a:path>
            </a:pathLst>
          </a:custGeom>
          <a:blipFill>
            <a:blip r:embed="rId7"/>
            <a:stretch>
              <a:fillRect l="0" t="0" r="0" b="0"/>
            </a:stretch>
          </a:blipFill>
        </p:spPr>
      </p:sp>
      <p:sp>
        <p:nvSpPr>
          <p:cNvPr name="TextBox 14" id="14"/>
          <p:cNvSpPr txBox="true"/>
          <p:nvPr/>
        </p:nvSpPr>
        <p:spPr>
          <a:xfrm rot="0">
            <a:off x="1019175" y="765175"/>
            <a:ext cx="8724959" cy="565150"/>
          </a:xfrm>
          <a:prstGeom prst="rect">
            <a:avLst/>
          </a:prstGeom>
        </p:spPr>
        <p:txBody>
          <a:bodyPr anchor="t" rtlCol="false" tIns="0" lIns="0" bIns="0" rIns="0">
            <a:spAutoFit/>
          </a:bodyPr>
          <a:lstStyle/>
          <a:p>
            <a:pPr algn="l">
              <a:lnSpc>
                <a:spcPts val="4399"/>
              </a:lnSpc>
            </a:pPr>
            <a:r>
              <a:rPr lang="en-US" sz="3999" b="true">
                <a:solidFill>
                  <a:srgbClr val="000000"/>
                </a:solidFill>
                <a:latin typeface="Inter Bold"/>
                <a:ea typeface="Inter Bold"/>
                <a:cs typeface="Inter Bold"/>
                <a:sym typeface="Inter Bold"/>
              </a:rPr>
              <a:t>Lý do chọn đề tài - Mục tiêu đồ án</a:t>
            </a:r>
          </a:p>
        </p:txBody>
      </p:sp>
      <p:sp>
        <p:nvSpPr>
          <p:cNvPr name="TextBox 15" id="15"/>
          <p:cNvSpPr txBox="true"/>
          <p:nvPr/>
        </p:nvSpPr>
        <p:spPr>
          <a:xfrm rot="0">
            <a:off x="789169" y="2024986"/>
            <a:ext cx="7120364" cy="428625"/>
          </a:xfrm>
          <a:prstGeom prst="rect">
            <a:avLst/>
          </a:prstGeom>
        </p:spPr>
        <p:txBody>
          <a:bodyPr anchor="t" rtlCol="false" tIns="0" lIns="0" bIns="0" rIns="0">
            <a:spAutoFit/>
          </a:bodyPr>
          <a:lstStyle/>
          <a:p>
            <a:pPr algn="l" marL="604519" indent="-302260" lvl="1">
              <a:lnSpc>
                <a:spcPts val="3359"/>
              </a:lnSpc>
              <a:buFont typeface="Arial"/>
              <a:buChar char="•"/>
            </a:pPr>
            <a:r>
              <a:rPr lang="en-US" sz="2799">
                <a:solidFill>
                  <a:srgbClr val="000000"/>
                </a:solidFill>
                <a:latin typeface="Inter"/>
                <a:ea typeface="Inter"/>
                <a:cs typeface="Inter"/>
                <a:sym typeface="Inter"/>
              </a:rPr>
              <a:t>Thiết kế giao diện trên TFT ILI9341</a:t>
            </a:r>
          </a:p>
        </p:txBody>
      </p:sp>
      <p:sp>
        <p:nvSpPr>
          <p:cNvPr name="TextBox 16" id="16"/>
          <p:cNvSpPr txBox="true"/>
          <p:nvPr/>
        </p:nvSpPr>
        <p:spPr>
          <a:xfrm rot="0">
            <a:off x="789169" y="2806976"/>
            <a:ext cx="7856293" cy="428625"/>
          </a:xfrm>
          <a:prstGeom prst="rect">
            <a:avLst/>
          </a:prstGeom>
        </p:spPr>
        <p:txBody>
          <a:bodyPr anchor="t" rtlCol="false" tIns="0" lIns="0" bIns="0" rIns="0">
            <a:spAutoFit/>
          </a:bodyPr>
          <a:lstStyle/>
          <a:p>
            <a:pPr algn="l" marL="604519" indent="-302260" lvl="1">
              <a:lnSpc>
                <a:spcPts val="3359"/>
              </a:lnSpc>
              <a:buFont typeface="Arial"/>
              <a:buChar char="•"/>
            </a:pPr>
            <a:r>
              <a:rPr lang="en-US" sz="2799">
                <a:solidFill>
                  <a:srgbClr val="000000"/>
                </a:solidFill>
                <a:latin typeface="Inter"/>
                <a:ea typeface="Inter"/>
                <a:cs typeface="Inter"/>
                <a:sym typeface="Inter"/>
              </a:rPr>
              <a:t>Xây dựng hệ thống với giao thức CAN</a:t>
            </a:r>
          </a:p>
        </p:txBody>
      </p:sp>
      <p:sp>
        <p:nvSpPr>
          <p:cNvPr name="TextBox 17" id="17"/>
          <p:cNvSpPr txBox="true"/>
          <p:nvPr/>
        </p:nvSpPr>
        <p:spPr>
          <a:xfrm rot="0">
            <a:off x="789169" y="4754881"/>
            <a:ext cx="6992917" cy="428625"/>
          </a:xfrm>
          <a:prstGeom prst="rect">
            <a:avLst/>
          </a:prstGeom>
        </p:spPr>
        <p:txBody>
          <a:bodyPr anchor="t" rtlCol="false" tIns="0" lIns="0" bIns="0" rIns="0">
            <a:spAutoFit/>
          </a:bodyPr>
          <a:lstStyle/>
          <a:p>
            <a:pPr algn="l" marL="604519" indent="-302260" lvl="1">
              <a:lnSpc>
                <a:spcPts val="3359"/>
              </a:lnSpc>
              <a:buFont typeface="Arial"/>
              <a:buChar char="•"/>
            </a:pPr>
            <a:r>
              <a:rPr lang="en-US" sz="2799">
                <a:solidFill>
                  <a:srgbClr val="000000"/>
                </a:solidFill>
                <a:latin typeface="Inter"/>
                <a:ea typeface="Inter"/>
                <a:cs typeface="Inter"/>
                <a:sym typeface="Inter"/>
              </a:rPr>
              <a:t>Đánh giá bằng thí nghiệm thực tế</a:t>
            </a:r>
          </a:p>
        </p:txBody>
      </p:sp>
      <p:sp>
        <p:nvSpPr>
          <p:cNvPr name="TextBox 18" id="18"/>
          <p:cNvSpPr txBox="true"/>
          <p:nvPr/>
        </p:nvSpPr>
        <p:spPr>
          <a:xfrm rot="0">
            <a:off x="789169" y="3588967"/>
            <a:ext cx="7530296" cy="847725"/>
          </a:xfrm>
          <a:prstGeom prst="rect">
            <a:avLst/>
          </a:prstGeom>
        </p:spPr>
        <p:txBody>
          <a:bodyPr anchor="t" rtlCol="false" tIns="0" lIns="0" bIns="0" rIns="0">
            <a:spAutoFit/>
          </a:bodyPr>
          <a:lstStyle/>
          <a:p>
            <a:pPr algn="l" marL="604519" indent="-302260" lvl="1">
              <a:lnSpc>
                <a:spcPts val="3359"/>
              </a:lnSpc>
              <a:buFont typeface="Arial"/>
              <a:buChar char="•"/>
            </a:pPr>
            <a:r>
              <a:rPr lang="en-US" sz="2799">
                <a:solidFill>
                  <a:srgbClr val="000000"/>
                </a:solidFill>
                <a:latin typeface="Inter"/>
                <a:ea typeface="Inter"/>
                <a:cs typeface="Inter"/>
                <a:sym typeface="Inter"/>
              </a:rPr>
              <a:t>Tích hợp chức năng giám sát và điều khiển thông số cần thiết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07757" y="2373539"/>
            <a:ext cx="2668737" cy="2110380"/>
            <a:chOff x="0" y="0"/>
            <a:chExt cx="1027848" cy="812800"/>
          </a:xfrm>
        </p:grpSpPr>
        <p:sp>
          <p:nvSpPr>
            <p:cNvPr name="Freeform 3" id="3"/>
            <p:cNvSpPr/>
            <p:nvPr/>
          </p:nvSpPr>
          <p:spPr>
            <a:xfrm flipH="false" flipV="false" rot="0">
              <a:off x="0" y="0"/>
              <a:ext cx="1027848" cy="812800"/>
            </a:xfrm>
            <a:custGeom>
              <a:avLst/>
              <a:gdLst/>
              <a:ahLst/>
              <a:cxnLst/>
              <a:rect r="r" b="b" t="t" l="l"/>
              <a:pathLst>
                <a:path h="812800" w="1027848">
                  <a:moveTo>
                    <a:pt x="513924" y="0"/>
                  </a:moveTo>
                  <a:cubicBezTo>
                    <a:pt x="230092" y="0"/>
                    <a:pt x="0" y="181951"/>
                    <a:pt x="0" y="406400"/>
                  </a:cubicBezTo>
                  <a:cubicBezTo>
                    <a:pt x="0" y="630849"/>
                    <a:pt x="230092" y="812800"/>
                    <a:pt x="513924" y="812800"/>
                  </a:cubicBezTo>
                  <a:cubicBezTo>
                    <a:pt x="797756" y="812800"/>
                    <a:pt x="1027848" y="630849"/>
                    <a:pt x="1027848" y="406400"/>
                  </a:cubicBezTo>
                  <a:cubicBezTo>
                    <a:pt x="1027848" y="181951"/>
                    <a:pt x="797756" y="0"/>
                    <a:pt x="513924" y="0"/>
                  </a:cubicBezTo>
                  <a:close/>
                </a:path>
              </a:pathLst>
            </a:custGeom>
            <a:solidFill>
              <a:srgbClr val="000000">
                <a:alpha val="0"/>
              </a:srgbClr>
            </a:solidFill>
            <a:ln w="66675" cap="sq">
              <a:solidFill>
                <a:srgbClr val="2E2768"/>
              </a:solidFill>
              <a:prstDash val="solid"/>
              <a:miter/>
            </a:ln>
          </p:spPr>
        </p:sp>
        <p:sp>
          <p:nvSpPr>
            <p:cNvPr name="TextBox 4" id="4"/>
            <p:cNvSpPr txBox="true"/>
            <p:nvPr/>
          </p:nvSpPr>
          <p:spPr>
            <a:xfrm>
              <a:off x="96361" y="28575"/>
              <a:ext cx="835126" cy="70802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7280162" y="2285107"/>
            <a:ext cx="1055190" cy="1055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9948899" y="2285107"/>
            <a:ext cx="1055190" cy="10551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8614531" y="4127435"/>
            <a:ext cx="1055190" cy="105519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8392073" y="2590245"/>
            <a:ext cx="1500105" cy="150010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2768"/>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7" id="17"/>
          <p:cNvSpPr/>
          <p:nvPr/>
        </p:nvSpPr>
        <p:spPr>
          <a:xfrm flipH="false" flipV="false" rot="0">
            <a:off x="8697096" y="2909175"/>
            <a:ext cx="890059" cy="862244"/>
          </a:xfrm>
          <a:custGeom>
            <a:avLst/>
            <a:gdLst/>
            <a:ahLst/>
            <a:cxnLst/>
            <a:rect r="r" b="b" t="t" l="l"/>
            <a:pathLst>
              <a:path h="862244" w="890059">
                <a:moveTo>
                  <a:pt x="0" y="0"/>
                </a:moveTo>
                <a:lnTo>
                  <a:pt x="890059" y="0"/>
                </a:lnTo>
                <a:lnTo>
                  <a:pt x="890059" y="862244"/>
                </a:lnTo>
                <a:lnTo>
                  <a:pt x="0" y="8622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7591634" y="2507913"/>
            <a:ext cx="432247" cy="609579"/>
          </a:xfrm>
          <a:custGeom>
            <a:avLst/>
            <a:gdLst/>
            <a:ahLst/>
            <a:cxnLst/>
            <a:rect r="r" b="b" t="t" l="l"/>
            <a:pathLst>
              <a:path h="609579" w="432247">
                <a:moveTo>
                  <a:pt x="0" y="0"/>
                </a:moveTo>
                <a:lnTo>
                  <a:pt x="432246" y="0"/>
                </a:lnTo>
                <a:lnTo>
                  <a:pt x="432246" y="609578"/>
                </a:lnTo>
                <a:lnTo>
                  <a:pt x="0" y="609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0143545" y="2485201"/>
            <a:ext cx="665899" cy="655002"/>
          </a:xfrm>
          <a:custGeom>
            <a:avLst/>
            <a:gdLst/>
            <a:ahLst/>
            <a:cxnLst/>
            <a:rect r="r" b="b" t="t" l="l"/>
            <a:pathLst>
              <a:path h="655002" w="665899">
                <a:moveTo>
                  <a:pt x="0" y="0"/>
                </a:moveTo>
                <a:lnTo>
                  <a:pt x="665899" y="0"/>
                </a:lnTo>
                <a:lnTo>
                  <a:pt x="665899" y="655002"/>
                </a:lnTo>
                <a:lnTo>
                  <a:pt x="0" y="6550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8810137" y="4271782"/>
            <a:ext cx="663977" cy="766496"/>
          </a:xfrm>
          <a:custGeom>
            <a:avLst/>
            <a:gdLst/>
            <a:ahLst/>
            <a:cxnLst/>
            <a:rect r="r" b="b" t="t" l="l"/>
            <a:pathLst>
              <a:path h="766496" w="663977">
                <a:moveTo>
                  <a:pt x="0" y="0"/>
                </a:moveTo>
                <a:lnTo>
                  <a:pt x="663977" y="0"/>
                </a:lnTo>
                <a:lnTo>
                  <a:pt x="663977" y="766497"/>
                </a:lnTo>
                <a:lnTo>
                  <a:pt x="0" y="7664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21" id="21"/>
          <p:cNvSpPr/>
          <p:nvPr/>
        </p:nvSpPr>
        <p:spPr>
          <a:xfrm flipH="true">
            <a:off x="6415469" y="2945969"/>
            <a:ext cx="881669" cy="230107"/>
          </a:xfrm>
          <a:prstGeom prst="line">
            <a:avLst/>
          </a:prstGeom>
          <a:ln cap="flat" w="38100">
            <a:solidFill>
              <a:srgbClr val="000000"/>
            </a:solidFill>
            <a:prstDash val="solid"/>
            <a:headEnd type="none" len="sm" w="sm"/>
            <a:tailEnd type="oval" len="lg" w="lg"/>
          </a:ln>
        </p:spPr>
      </p:sp>
      <p:sp>
        <p:nvSpPr>
          <p:cNvPr name="AutoShape 22" id="22"/>
          <p:cNvSpPr/>
          <p:nvPr/>
        </p:nvSpPr>
        <p:spPr>
          <a:xfrm>
            <a:off x="10986573" y="2948030"/>
            <a:ext cx="888927" cy="235840"/>
          </a:xfrm>
          <a:prstGeom prst="line">
            <a:avLst/>
          </a:prstGeom>
          <a:ln cap="flat" w="38100">
            <a:solidFill>
              <a:srgbClr val="000000"/>
            </a:solidFill>
            <a:prstDash val="solid"/>
            <a:headEnd type="none" len="sm" w="sm"/>
            <a:tailEnd type="oval" len="lg" w="lg"/>
          </a:ln>
        </p:spPr>
      </p:sp>
      <p:sp>
        <p:nvSpPr>
          <p:cNvPr name="AutoShape 23" id="23"/>
          <p:cNvSpPr/>
          <p:nvPr/>
        </p:nvSpPr>
        <p:spPr>
          <a:xfrm>
            <a:off x="9142126" y="5182625"/>
            <a:ext cx="0" cy="451802"/>
          </a:xfrm>
          <a:prstGeom prst="line">
            <a:avLst/>
          </a:prstGeom>
          <a:ln cap="flat" w="38100">
            <a:solidFill>
              <a:srgbClr val="000000"/>
            </a:solidFill>
            <a:prstDash val="solid"/>
            <a:headEnd type="none" len="sm" w="sm"/>
            <a:tailEnd type="oval" len="lg" w="lg"/>
          </a:ln>
        </p:spPr>
      </p:sp>
      <p:sp>
        <p:nvSpPr>
          <p:cNvPr name="Freeform 24" id="24"/>
          <p:cNvSpPr/>
          <p:nvPr/>
        </p:nvSpPr>
        <p:spPr>
          <a:xfrm flipH="false" flipV="false" rot="0">
            <a:off x="2816868" y="4127435"/>
            <a:ext cx="2790257" cy="1859009"/>
          </a:xfrm>
          <a:custGeom>
            <a:avLst/>
            <a:gdLst/>
            <a:ahLst/>
            <a:cxnLst/>
            <a:rect r="r" b="b" t="t" l="l"/>
            <a:pathLst>
              <a:path h="1859009" w="2790257">
                <a:moveTo>
                  <a:pt x="0" y="0"/>
                </a:moveTo>
                <a:lnTo>
                  <a:pt x="2790257" y="0"/>
                </a:lnTo>
                <a:lnTo>
                  <a:pt x="2790257" y="1859009"/>
                </a:lnTo>
                <a:lnTo>
                  <a:pt x="0" y="1859009"/>
                </a:lnTo>
                <a:lnTo>
                  <a:pt x="0" y="0"/>
                </a:lnTo>
                <a:close/>
              </a:path>
            </a:pathLst>
          </a:custGeom>
          <a:blipFill>
            <a:blip r:embed="rId10"/>
            <a:stretch>
              <a:fillRect l="0" t="0" r="0" b="0"/>
            </a:stretch>
          </a:blipFill>
        </p:spPr>
      </p:sp>
      <p:sp>
        <p:nvSpPr>
          <p:cNvPr name="Freeform 25" id="25"/>
          <p:cNvSpPr/>
          <p:nvPr/>
        </p:nvSpPr>
        <p:spPr>
          <a:xfrm flipH="false" flipV="false" rot="0">
            <a:off x="7517303" y="7475927"/>
            <a:ext cx="3249646" cy="2165077"/>
          </a:xfrm>
          <a:custGeom>
            <a:avLst/>
            <a:gdLst/>
            <a:ahLst/>
            <a:cxnLst/>
            <a:rect r="r" b="b" t="t" l="l"/>
            <a:pathLst>
              <a:path h="2165077" w="3249646">
                <a:moveTo>
                  <a:pt x="0" y="0"/>
                </a:moveTo>
                <a:lnTo>
                  <a:pt x="3249646" y="0"/>
                </a:lnTo>
                <a:lnTo>
                  <a:pt x="3249646" y="2165077"/>
                </a:lnTo>
                <a:lnTo>
                  <a:pt x="0" y="2165077"/>
                </a:lnTo>
                <a:lnTo>
                  <a:pt x="0" y="0"/>
                </a:lnTo>
                <a:close/>
              </a:path>
            </a:pathLst>
          </a:custGeom>
          <a:blipFill>
            <a:blip r:embed="rId11"/>
            <a:stretch>
              <a:fillRect l="0" t="0" r="0" b="0"/>
            </a:stretch>
          </a:blipFill>
        </p:spPr>
      </p:sp>
      <p:sp>
        <p:nvSpPr>
          <p:cNvPr name="Freeform 26" id="26"/>
          <p:cNvSpPr/>
          <p:nvPr/>
        </p:nvSpPr>
        <p:spPr>
          <a:xfrm flipH="false" flipV="false" rot="0">
            <a:off x="12626982" y="4122189"/>
            <a:ext cx="2792892" cy="1864255"/>
          </a:xfrm>
          <a:custGeom>
            <a:avLst/>
            <a:gdLst/>
            <a:ahLst/>
            <a:cxnLst/>
            <a:rect r="r" b="b" t="t" l="l"/>
            <a:pathLst>
              <a:path h="1864255" w="2792892">
                <a:moveTo>
                  <a:pt x="0" y="0"/>
                </a:moveTo>
                <a:lnTo>
                  <a:pt x="2792892" y="0"/>
                </a:lnTo>
                <a:lnTo>
                  <a:pt x="2792892" y="1864255"/>
                </a:lnTo>
                <a:lnTo>
                  <a:pt x="0" y="1864255"/>
                </a:lnTo>
                <a:lnTo>
                  <a:pt x="0" y="0"/>
                </a:lnTo>
                <a:close/>
              </a:path>
            </a:pathLst>
          </a:custGeom>
          <a:blipFill>
            <a:blip r:embed="rId12"/>
            <a:stretch>
              <a:fillRect l="0" t="0" r="0" b="0"/>
            </a:stretch>
          </a:blipFill>
        </p:spPr>
      </p:sp>
      <p:sp>
        <p:nvSpPr>
          <p:cNvPr name="TextBox 27" id="27"/>
          <p:cNvSpPr txBox="true"/>
          <p:nvPr/>
        </p:nvSpPr>
        <p:spPr>
          <a:xfrm rot="0">
            <a:off x="1019175" y="843657"/>
            <a:ext cx="8724959" cy="565150"/>
          </a:xfrm>
          <a:prstGeom prst="rect">
            <a:avLst/>
          </a:prstGeom>
        </p:spPr>
        <p:txBody>
          <a:bodyPr anchor="t" rtlCol="false" tIns="0" lIns="0" bIns="0" rIns="0">
            <a:spAutoFit/>
          </a:bodyPr>
          <a:lstStyle/>
          <a:p>
            <a:pPr algn="l">
              <a:lnSpc>
                <a:spcPts val="4399"/>
              </a:lnSpc>
            </a:pPr>
            <a:r>
              <a:rPr lang="en-US" sz="3999" b="true">
                <a:solidFill>
                  <a:srgbClr val="000000"/>
                </a:solidFill>
                <a:latin typeface="Inter Bold"/>
                <a:ea typeface="Inter Bold"/>
                <a:cs typeface="Inter Bold"/>
                <a:sym typeface="Inter Bold"/>
              </a:rPr>
              <a:t>Phương pháp thực hiện</a:t>
            </a:r>
          </a:p>
        </p:txBody>
      </p:sp>
      <p:sp>
        <p:nvSpPr>
          <p:cNvPr name="TextBox 28" id="28"/>
          <p:cNvSpPr txBox="true"/>
          <p:nvPr/>
        </p:nvSpPr>
        <p:spPr>
          <a:xfrm rot="0">
            <a:off x="2816868" y="2800547"/>
            <a:ext cx="2917515" cy="1117600"/>
          </a:xfrm>
          <a:prstGeom prst="rect">
            <a:avLst/>
          </a:prstGeom>
        </p:spPr>
        <p:txBody>
          <a:bodyPr anchor="t" rtlCol="false" tIns="0" lIns="0" bIns="0" rIns="0">
            <a:spAutoFit/>
          </a:bodyPr>
          <a:lstStyle/>
          <a:p>
            <a:pPr algn="ctr">
              <a:lnSpc>
                <a:spcPts val="4399"/>
              </a:lnSpc>
            </a:pPr>
            <a:r>
              <a:rPr lang="en-US" sz="3999">
                <a:solidFill>
                  <a:srgbClr val="000000"/>
                </a:solidFill>
                <a:latin typeface="Inter"/>
                <a:ea typeface="Inter"/>
                <a:cs typeface="Inter"/>
                <a:sym typeface="Inter"/>
              </a:rPr>
              <a:t>Phần cứng</a:t>
            </a:r>
          </a:p>
          <a:p>
            <a:pPr algn="ctr">
              <a:lnSpc>
                <a:spcPts val="4399"/>
              </a:lnSpc>
            </a:pPr>
            <a:r>
              <a:rPr lang="en-US" sz="3999">
                <a:solidFill>
                  <a:srgbClr val="000000"/>
                </a:solidFill>
                <a:latin typeface="Inter"/>
                <a:ea typeface="Inter"/>
                <a:cs typeface="Inter"/>
                <a:sym typeface="Inter"/>
              </a:rPr>
              <a:t>- Kỹ thuật -</a:t>
            </a:r>
          </a:p>
        </p:txBody>
      </p:sp>
      <p:sp>
        <p:nvSpPr>
          <p:cNvPr name="TextBox 29" id="29"/>
          <p:cNvSpPr txBox="true"/>
          <p:nvPr/>
        </p:nvSpPr>
        <p:spPr>
          <a:xfrm rot="0">
            <a:off x="7297138" y="5872552"/>
            <a:ext cx="3653445" cy="1117600"/>
          </a:xfrm>
          <a:prstGeom prst="rect">
            <a:avLst/>
          </a:prstGeom>
        </p:spPr>
        <p:txBody>
          <a:bodyPr anchor="t" rtlCol="false" tIns="0" lIns="0" bIns="0" rIns="0">
            <a:spAutoFit/>
          </a:bodyPr>
          <a:lstStyle/>
          <a:p>
            <a:pPr algn="ctr">
              <a:lnSpc>
                <a:spcPts val="4399"/>
              </a:lnSpc>
            </a:pPr>
            <a:r>
              <a:rPr lang="en-US" sz="3999">
                <a:solidFill>
                  <a:srgbClr val="000000"/>
                </a:solidFill>
                <a:latin typeface="Inter"/>
                <a:ea typeface="Inter"/>
                <a:cs typeface="Inter"/>
                <a:sym typeface="Inter"/>
              </a:rPr>
              <a:t>Phần mềm</a:t>
            </a:r>
          </a:p>
          <a:p>
            <a:pPr algn="ctr">
              <a:lnSpc>
                <a:spcPts val="4399"/>
              </a:lnSpc>
            </a:pPr>
            <a:r>
              <a:rPr lang="en-US" sz="3999">
                <a:solidFill>
                  <a:srgbClr val="000000"/>
                </a:solidFill>
                <a:latin typeface="Inter"/>
                <a:ea typeface="Inter"/>
                <a:cs typeface="Inter"/>
                <a:sym typeface="Inter"/>
              </a:rPr>
              <a:t>- Thuật toán -</a:t>
            </a:r>
          </a:p>
        </p:txBody>
      </p:sp>
      <p:sp>
        <p:nvSpPr>
          <p:cNvPr name="TextBox 30" id="30"/>
          <p:cNvSpPr txBox="true"/>
          <p:nvPr/>
        </p:nvSpPr>
        <p:spPr>
          <a:xfrm rot="0">
            <a:off x="12556660" y="2850802"/>
            <a:ext cx="2981614" cy="1117600"/>
          </a:xfrm>
          <a:prstGeom prst="rect">
            <a:avLst/>
          </a:prstGeom>
        </p:spPr>
        <p:txBody>
          <a:bodyPr anchor="t" rtlCol="false" tIns="0" lIns="0" bIns="0" rIns="0">
            <a:spAutoFit/>
          </a:bodyPr>
          <a:lstStyle/>
          <a:p>
            <a:pPr algn="ctr">
              <a:lnSpc>
                <a:spcPts val="4399"/>
              </a:lnSpc>
            </a:pPr>
            <a:r>
              <a:rPr lang="en-US" sz="3999">
                <a:solidFill>
                  <a:srgbClr val="000000"/>
                </a:solidFill>
                <a:latin typeface="Inter"/>
                <a:ea typeface="Inter"/>
                <a:cs typeface="Inter"/>
                <a:sym typeface="Inter"/>
              </a:rPr>
              <a:t>Trải nghiệm người dùng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57175"/>
            <a:ext cx="8333154" cy="1564081"/>
            <a:chOff x="0" y="0"/>
            <a:chExt cx="2194740" cy="411939"/>
          </a:xfrm>
        </p:grpSpPr>
        <p:sp>
          <p:nvSpPr>
            <p:cNvPr name="Freeform 3" id="3"/>
            <p:cNvSpPr/>
            <p:nvPr/>
          </p:nvSpPr>
          <p:spPr>
            <a:xfrm flipH="false" flipV="false" rot="0">
              <a:off x="0" y="0"/>
              <a:ext cx="2194740" cy="411939"/>
            </a:xfrm>
            <a:custGeom>
              <a:avLst/>
              <a:gdLst/>
              <a:ahLst/>
              <a:cxnLst/>
              <a:rect r="r" b="b" t="t" l="l"/>
              <a:pathLst>
                <a:path h="411939" w="2194740">
                  <a:moveTo>
                    <a:pt x="0" y="0"/>
                  </a:moveTo>
                  <a:lnTo>
                    <a:pt x="2194740" y="0"/>
                  </a:lnTo>
                  <a:lnTo>
                    <a:pt x="2194740" y="411939"/>
                  </a:lnTo>
                  <a:lnTo>
                    <a:pt x="0" y="411939"/>
                  </a:lnTo>
                  <a:close/>
                </a:path>
              </a:pathLst>
            </a:custGeom>
            <a:solidFill>
              <a:srgbClr val="060644"/>
            </a:solidFill>
          </p:spPr>
        </p:sp>
        <p:sp>
          <p:nvSpPr>
            <p:cNvPr name="TextBox 4" id="4"/>
            <p:cNvSpPr txBox="true"/>
            <p:nvPr/>
          </p:nvSpPr>
          <p:spPr>
            <a:xfrm>
              <a:off x="0" y="-47625"/>
              <a:ext cx="2194740" cy="459564"/>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625605" y="1306906"/>
            <a:ext cx="15036791" cy="8458195"/>
          </a:xfrm>
          <a:custGeom>
            <a:avLst/>
            <a:gdLst/>
            <a:ahLst/>
            <a:cxnLst/>
            <a:rect r="r" b="b" t="t" l="l"/>
            <a:pathLst>
              <a:path h="8458195" w="15036791">
                <a:moveTo>
                  <a:pt x="0" y="0"/>
                </a:moveTo>
                <a:lnTo>
                  <a:pt x="15036790" y="0"/>
                </a:lnTo>
                <a:lnTo>
                  <a:pt x="15036790" y="8458195"/>
                </a:lnTo>
                <a:lnTo>
                  <a:pt x="0" y="8458195"/>
                </a:lnTo>
                <a:lnTo>
                  <a:pt x="0" y="0"/>
                </a:lnTo>
                <a:close/>
              </a:path>
            </a:pathLst>
          </a:custGeom>
          <a:blipFill>
            <a:blip r:embed="rId2"/>
            <a:stretch>
              <a:fillRect l="0" t="0" r="0" b="0"/>
            </a:stretch>
          </a:blipFill>
        </p:spPr>
      </p:sp>
      <p:sp>
        <p:nvSpPr>
          <p:cNvPr name="TextBox 6" id="6"/>
          <p:cNvSpPr txBox="true"/>
          <p:nvPr/>
        </p:nvSpPr>
        <p:spPr>
          <a:xfrm rot="0">
            <a:off x="968236" y="298025"/>
            <a:ext cx="6396682" cy="730675"/>
          </a:xfrm>
          <a:prstGeom prst="rect">
            <a:avLst/>
          </a:prstGeom>
        </p:spPr>
        <p:txBody>
          <a:bodyPr anchor="t" rtlCol="false" tIns="0" lIns="0" bIns="0" rIns="0">
            <a:spAutoFit/>
          </a:bodyPr>
          <a:lstStyle/>
          <a:p>
            <a:pPr algn="l">
              <a:lnSpc>
                <a:spcPts val="5676"/>
              </a:lnSpc>
            </a:pPr>
            <a:r>
              <a:rPr lang="en-US" sz="5160" b="true">
                <a:solidFill>
                  <a:srgbClr val="FFFFFF"/>
                </a:solidFill>
                <a:latin typeface="Inter Bold"/>
                <a:ea typeface="Inter Bold"/>
                <a:cs typeface="Inter Bold"/>
                <a:sym typeface="Inter Bold"/>
              </a:rPr>
              <a:t>Sơ đồ khối linh kiện</a:t>
            </a:r>
          </a:p>
        </p:txBody>
      </p:sp>
      <p:grpSp>
        <p:nvGrpSpPr>
          <p:cNvPr name="Group 7" id="7"/>
          <p:cNvGrpSpPr/>
          <p:nvPr/>
        </p:nvGrpSpPr>
        <p:grpSpPr>
          <a:xfrm rot="0">
            <a:off x="13535355" y="9157527"/>
            <a:ext cx="4752645" cy="3086100"/>
            <a:chOff x="0" y="0"/>
            <a:chExt cx="1251725" cy="812800"/>
          </a:xfrm>
        </p:grpSpPr>
        <p:sp>
          <p:nvSpPr>
            <p:cNvPr name="Freeform 8" id="8"/>
            <p:cNvSpPr/>
            <p:nvPr/>
          </p:nvSpPr>
          <p:spPr>
            <a:xfrm flipH="false" flipV="false" rot="0">
              <a:off x="0" y="0"/>
              <a:ext cx="1251725" cy="812800"/>
            </a:xfrm>
            <a:custGeom>
              <a:avLst/>
              <a:gdLst/>
              <a:ahLst/>
              <a:cxnLst/>
              <a:rect r="r" b="b" t="t" l="l"/>
              <a:pathLst>
                <a:path h="812800" w="1251725">
                  <a:moveTo>
                    <a:pt x="0" y="0"/>
                  </a:moveTo>
                  <a:lnTo>
                    <a:pt x="1251725" y="0"/>
                  </a:lnTo>
                  <a:lnTo>
                    <a:pt x="1251725" y="812800"/>
                  </a:lnTo>
                  <a:lnTo>
                    <a:pt x="0" y="812800"/>
                  </a:lnTo>
                  <a:close/>
                </a:path>
              </a:pathLst>
            </a:custGeom>
            <a:solidFill>
              <a:srgbClr val="060644"/>
            </a:solidFill>
          </p:spPr>
        </p:sp>
        <p:sp>
          <p:nvSpPr>
            <p:cNvPr name="TextBox 9" id="9"/>
            <p:cNvSpPr txBox="true"/>
            <p:nvPr/>
          </p:nvSpPr>
          <p:spPr>
            <a:xfrm>
              <a:off x="0" y="-47625"/>
              <a:ext cx="1251725" cy="860425"/>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6105009" y="9388443"/>
            <a:ext cx="3303019" cy="376658"/>
          </a:xfrm>
          <a:prstGeom prst="rect">
            <a:avLst/>
          </a:prstGeom>
        </p:spPr>
        <p:txBody>
          <a:bodyPr anchor="t" rtlCol="false" tIns="0" lIns="0" bIns="0" rIns="0">
            <a:spAutoFit/>
          </a:bodyPr>
          <a:lstStyle/>
          <a:p>
            <a:pPr algn="l">
              <a:lnSpc>
                <a:spcPts val="2923"/>
              </a:lnSpc>
            </a:pPr>
            <a:r>
              <a:rPr lang="en-US" sz="2658" i="true">
                <a:solidFill>
                  <a:srgbClr val="000000"/>
                </a:solidFill>
                <a:latin typeface="Inter Italics"/>
                <a:ea typeface="Inter Italics"/>
                <a:cs typeface="Inter Italics"/>
                <a:sym typeface="Inter Italics"/>
              </a:rPr>
              <a:t>Sơ đồ khối hệ thống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116938" y="9691936"/>
            <a:ext cx="4054125" cy="376658"/>
          </a:xfrm>
          <a:prstGeom prst="rect">
            <a:avLst/>
          </a:prstGeom>
        </p:spPr>
        <p:txBody>
          <a:bodyPr anchor="t" rtlCol="false" tIns="0" lIns="0" bIns="0" rIns="0">
            <a:spAutoFit/>
          </a:bodyPr>
          <a:lstStyle/>
          <a:p>
            <a:pPr algn="l">
              <a:lnSpc>
                <a:spcPts val="2923"/>
              </a:lnSpc>
            </a:pPr>
            <a:r>
              <a:rPr lang="en-US" sz="2658" i="true">
                <a:solidFill>
                  <a:srgbClr val="000000"/>
                </a:solidFill>
                <a:latin typeface="Inter Italics"/>
                <a:ea typeface="Inter Italics"/>
                <a:cs typeface="Inter Italics"/>
                <a:sym typeface="Inter Italics"/>
              </a:rPr>
              <a:t>Sơ đồ linh kiện hệ thống</a:t>
            </a:r>
          </a:p>
        </p:txBody>
      </p:sp>
      <p:grpSp>
        <p:nvGrpSpPr>
          <p:cNvPr name="Group 3" id="3"/>
          <p:cNvGrpSpPr/>
          <p:nvPr/>
        </p:nvGrpSpPr>
        <p:grpSpPr>
          <a:xfrm rot="0">
            <a:off x="512103" y="218406"/>
            <a:ext cx="17511445" cy="9850188"/>
            <a:chOff x="0" y="0"/>
            <a:chExt cx="23348593" cy="13133583"/>
          </a:xfrm>
        </p:grpSpPr>
        <p:sp>
          <p:nvSpPr>
            <p:cNvPr name="Freeform 4" id="4"/>
            <p:cNvSpPr/>
            <p:nvPr/>
          </p:nvSpPr>
          <p:spPr>
            <a:xfrm flipH="false" flipV="false" rot="0">
              <a:off x="0" y="0"/>
              <a:ext cx="23348593" cy="13133583"/>
            </a:xfrm>
            <a:custGeom>
              <a:avLst/>
              <a:gdLst/>
              <a:ahLst/>
              <a:cxnLst/>
              <a:rect r="r" b="b" t="t" l="l"/>
              <a:pathLst>
                <a:path h="13133583" w="23348593">
                  <a:moveTo>
                    <a:pt x="0" y="0"/>
                  </a:moveTo>
                  <a:lnTo>
                    <a:pt x="23348593" y="0"/>
                  </a:lnTo>
                  <a:lnTo>
                    <a:pt x="23348593" y="13133583"/>
                  </a:lnTo>
                  <a:lnTo>
                    <a:pt x="0" y="13133583"/>
                  </a:lnTo>
                  <a:lnTo>
                    <a:pt x="0" y="0"/>
                  </a:lnTo>
                  <a:close/>
                </a:path>
              </a:pathLst>
            </a:custGeom>
            <a:blipFill>
              <a:blip r:embed="rId2"/>
              <a:stretch>
                <a:fillRect l="0" t="0" r="0" b="0"/>
              </a:stretch>
            </a:blipFill>
          </p:spPr>
        </p:sp>
        <p:sp>
          <p:nvSpPr>
            <p:cNvPr name="AutoShape 5" id="5"/>
            <p:cNvSpPr/>
            <p:nvPr/>
          </p:nvSpPr>
          <p:spPr>
            <a:xfrm flipV="true">
              <a:off x="15321817" y="6566792"/>
              <a:ext cx="2782601" cy="2678674"/>
            </a:xfrm>
            <a:prstGeom prst="line">
              <a:avLst/>
            </a:prstGeom>
            <a:ln cap="flat" w="101600">
              <a:solidFill>
                <a:srgbClr val="B54037"/>
              </a:solidFill>
              <a:prstDash val="solid"/>
              <a:headEnd type="none" len="sm" w="sm"/>
              <a:tailEnd type="triangle" len="med" w="lg"/>
            </a:ln>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377308" y="445808"/>
            <a:ext cx="8423203" cy="2705954"/>
          </a:xfrm>
          <a:custGeom>
            <a:avLst/>
            <a:gdLst/>
            <a:ahLst/>
            <a:cxnLst/>
            <a:rect r="r" b="b" t="t" l="l"/>
            <a:pathLst>
              <a:path h="2705954" w="8423203">
                <a:moveTo>
                  <a:pt x="0" y="0"/>
                </a:moveTo>
                <a:lnTo>
                  <a:pt x="8423203" y="0"/>
                </a:lnTo>
                <a:lnTo>
                  <a:pt x="8423203" y="2705954"/>
                </a:lnTo>
                <a:lnTo>
                  <a:pt x="0" y="2705954"/>
                </a:lnTo>
                <a:lnTo>
                  <a:pt x="0" y="0"/>
                </a:lnTo>
                <a:close/>
              </a:path>
            </a:pathLst>
          </a:custGeom>
          <a:blipFill>
            <a:blip r:embed="rId2"/>
            <a:stretch>
              <a:fillRect l="0" t="0" r="0" b="0"/>
            </a:stretch>
          </a:blipFill>
        </p:spPr>
      </p:sp>
      <p:sp>
        <p:nvSpPr>
          <p:cNvPr name="Freeform 3" id="3"/>
          <p:cNvSpPr/>
          <p:nvPr/>
        </p:nvSpPr>
        <p:spPr>
          <a:xfrm flipH="false" flipV="false" rot="0">
            <a:off x="890864" y="2972363"/>
            <a:ext cx="6212320" cy="5340002"/>
          </a:xfrm>
          <a:custGeom>
            <a:avLst/>
            <a:gdLst/>
            <a:ahLst/>
            <a:cxnLst/>
            <a:rect r="r" b="b" t="t" l="l"/>
            <a:pathLst>
              <a:path h="5340002" w="6212320">
                <a:moveTo>
                  <a:pt x="0" y="0"/>
                </a:moveTo>
                <a:lnTo>
                  <a:pt x="6212320" y="0"/>
                </a:lnTo>
                <a:lnTo>
                  <a:pt x="6212320" y="5340001"/>
                </a:lnTo>
                <a:lnTo>
                  <a:pt x="0" y="5340001"/>
                </a:lnTo>
                <a:lnTo>
                  <a:pt x="0" y="0"/>
                </a:lnTo>
                <a:close/>
              </a:path>
            </a:pathLst>
          </a:custGeom>
          <a:blipFill>
            <a:blip r:embed="rId3"/>
            <a:stretch>
              <a:fillRect l="0" t="0" r="0" b="0"/>
            </a:stretch>
          </a:blipFill>
        </p:spPr>
      </p:sp>
      <p:sp>
        <p:nvSpPr>
          <p:cNvPr name="Freeform 4" id="4"/>
          <p:cNvSpPr/>
          <p:nvPr/>
        </p:nvSpPr>
        <p:spPr>
          <a:xfrm flipH="false" flipV="false" rot="0">
            <a:off x="7349111" y="5019675"/>
            <a:ext cx="10613325" cy="2661586"/>
          </a:xfrm>
          <a:custGeom>
            <a:avLst/>
            <a:gdLst/>
            <a:ahLst/>
            <a:cxnLst/>
            <a:rect r="r" b="b" t="t" l="l"/>
            <a:pathLst>
              <a:path h="2661586" w="10613325">
                <a:moveTo>
                  <a:pt x="0" y="0"/>
                </a:moveTo>
                <a:lnTo>
                  <a:pt x="10613325" y="0"/>
                </a:lnTo>
                <a:lnTo>
                  <a:pt x="10613325" y="2661586"/>
                </a:lnTo>
                <a:lnTo>
                  <a:pt x="0" y="2661586"/>
                </a:lnTo>
                <a:lnTo>
                  <a:pt x="0" y="0"/>
                </a:lnTo>
                <a:close/>
              </a:path>
            </a:pathLst>
          </a:custGeom>
          <a:blipFill>
            <a:blip r:embed="rId4"/>
            <a:stretch>
              <a:fillRect l="-3316" t="-7213" r="-3165" b="0"/>
            </a:stretch>
          </a:blipFill>
        </p:spPr>
      </p:sp>
      <p:sp>
        <p:nvSpPr>
          <p:cNvPr name="TextBox 5" id="5"/>
          <p:cNvSpPr txBox="true"/>
          <p:nvPr/>
        </p:nvSpPr>
        <p:spPr>
          <a:xfrm rot="0">
            <a:off x="776564" y="765175"/>
            <a:ext cx="4789336" cy="565150"/>
          </a:xfrm>
          <a:prstGeom prst="rect">
            <a:avLst/>
          </a:prstGeom>
        </p:spPr>
        <p:txBody>
          <a:bodyPr anchor="t" rtlCol="false" tIns="0" lIns="0" bIns="0" rIns="0">
            <a:spAutoFit/>
          </a:bodyPr>
          <a:lstStyle/>
          <a:p>
            <a:pPr algn="l">
              <a:lnSpc>
                <a:spcPts val="4399"/>
              </a:lnSpc>
            </a:pPr>
            <a:r>
              <a:rPr lang="en-US" sz="3999" b="true">
                <a:solidFill>
                  <a:srgbClr val="000000"/>
                </a:solidFill>
                <a:latin typeface="Inter Bold"/>
                <a:ea typeface="Inter Bold"/>
                <a:cs typeface="Inter Bold"/>
                <a:sym typeface="Inter Bold"/>
              </a:rPr>
              <a:t>Giải thuật lập trình</a:t>
            </a:r>
          </a:p>
        </p:txBody>
      </p:sp>
      <p:sp>
        <p:nvSpPr>
          <p:cNvPr name="TextBox 6" id="6"/>
          <p:cNvSpPr txBox="true"/>
          <p:nvPr/>
        </p:nvSpPr>
        <p:spPr>
          <a:xfrm rot="0">
            <a:off x="2069442" y="1579710"/>
            <a:ext cx="6992917" cy="428625"/>
          </a:xfrm>
          <a:prstGeom prst="rect">
            <a:avLst/>
          </a:prstGeom>
        </p:spPr>
        <p:txBody>
          <a:bodyPr anchor="t" rtlCol="false" tIns="0" lIns="0" bIns="0" rIns="0">
            <a:spAutoFit/>
          </a:bodyPr>
          <a:lstStyle/>
          <a:p>
            <a:pPr algn="l" marL="604519" indent="-302260" lvl="1">
              <a:lnSpc>
                <a:spcPts val="3359"/>
              </a:lnSpc>
              <a:buFont typeface="Arial"/>
              <a:buChar char="•"/>
            </a:pPr>
            <a:r>
              <a:rPr lang="en-US" sz="2799" i="true">
                <a:solidFill>
                  <a:srgbClr val="000000"/>
                </a:solidFill>
                <a:latin typeface="Inter Italics"/>
                <a:ea typeface="Inter Italics"/>
                <a:cs typeface="Inter Italics"/>
                <a:sym typeface="Inter Italics"/>
              </a:rPr>
              <a:t>Khung truyền CAN giữa các MCU</a:t>
            </a:r>
          </a:p>
        </p:txBody>
      </p:sp>
      <p:sp>
        <p:nvSpPr>
          <p:cNvPr name="TextBox 7" id="7"/>
          <p:cNvSpPr txBox="true"/>
          <p:nvPr/>
        </p:nvSpPr>
        <p:spPr>
          <a:xfrm rot="0">
            <a:off x="1028700" y="8560014"/>
            <a:ext cx="7408877" cy="314325"/>
          </a:xfrm>
          <a:prstGeom prst="rect">
            <a:avLst/>
          </a:prstGeom>
        </p:spPr>
        <p:txBody>
          <a:bodyPr anchor="t" rtlCol="false" tIns="0" lIns="0" bIns="0" rIns="0">
            <a:spAutoFit/>
          </a:bodyPr>
          <a:lstStyle/>
          <a:p>
            <a:pPr algn="l">
              <a:lnSpc>
                <a:spcPts val="2400"/>
              </a:lnSpc>
            </a:pPr>
            <a:r>
              <a:rPr lang="en-US" sz="2000" i="true">
                <a:solidFill>
                  <a:srgbClr val="000000"/>
                </a:solidFill>
                <a:latin typeface="Inter Italics"/>
                <a:ea typeface="Inter Italics"/>
                <a:cs typeface="Inter Italics"/>
                <a:sym typeface="Inter Italics"/>
              </a:rPr>
              <a:t>Khung truyền của ESP32 dành cho STM32 BLDC</a:t>
            </a:r>
          </a:p>
        </p:txBody>
      </p:sp>
      <p:sp>
        <p:nvSpPr>
          <p:cNvPr name="TextBox 8" id="8"/>
          <p:cNvSpPr txBox="true"/>
          <p:nvPr/>
        </p:nvSpPr>
        <p:spPr>
          <a:xfrm rot="0">
            <a:off x="11146608" y="8407614"/>
            <a:ext cx="4145189" cy="314325"/>
          </a:xfrm>
          <a:prstGeom prst="rect">
            <a:avLst/>
          </a:prstGeom>
        </p:spPr>
        <p:txBody>
          <a:bodyPr anchor="t" rtlCol="false" tIns="0" lIns="0" bIns="0" rIns="0">
            <a:spAutoFit/>
          </a:bodyPr>
          <a:lstStyle/>
          <a:p>
            <a:pPr algn="l">
              <a:lnSpc>
                <a:spcPts val="2400"/>
              </a:lnSpc>
            </a:pPr>
            <a:r>
              <a:rPr lang="en-US" sz="2000" i="true">
                <a:solidFill>
                  <a:srgbClr val="000000"/>
                </a:solidFill>
                <a:latin typeface="Inter Italics"/>
                <a:ea typeface="Inter Italics"/>
                <a:cs typeface="Inter Italics"/>
                <a:sym typeface="Inter Italics"/>
              </a:rPr>
              <a:t>Khung truyền của STM32 BLDC</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377308" y="445808"/>
            <a:ext cx="8423203" cy="2705954"/>
          </a:xfrm>
          <a:custGeom>
            <a:avLst/>
            <a:gdLst/>
            <a:ahLst/>
            <a:cxnLst/>
            <a:rect r="r" b="b" t="t" l="l"/>
            <a:pathLst>
              <a:path h="2705954" w="8423203">
                <a:moveTo>
                  <a:pt x="0" y="0"/>
                </a:moveTo>
                <a:lnTo>
                  <a:pt x="8423203" y="0"/>
                </a:lnTo>
                <a:lnTo>
                  <a:pt x="8423203" y="2705954"/>
                </a:lnTo>
                <a:lnTo>
                  <a:pt x="0" y="2705954"/>
                </a:lnTo>
                <a:lnTo>
                  <a:pt x="0" y="0"/>
                </a:lnTo>
                <a:close/>
              </a:path>
            </a:pathLst>
          </a:custGeom>
          <a:blipFill>
            <a:blip r:embed="rId2"/>
            <a:stretch>
              <a:fillRect l="0" t="0" r="0" b="0"/>
            </a:stretch>
          </a:blipFill>
        </p:spPr>
      </p:sp>
      <p:sp>
        <p:nvSpPr>
          <p:cNvPr name="Freeform 3" id="3"/>
          <p:cNvSpPr/>
          <p:nvPr/>
        </p:nvSpPr>
        <p:spPr>
          <a:xfrm flipH="false" flipV="false" rot="0">
            <a:off x="1131817" y="3359742"/>
            <a:ext cx="5642375" cy="4917867"/>
          </a:xfrm>
          <a:custGeom>
            <a:avLst/>
            <a:gdLst/>
            <a:ahLst/>
            <a:cxnLst/>
            <a:rect r="r" b="b" t="t" l="l"/>
            <a:pathLst>
              <a:path h="4917867" w="5642375">
                <a:moveTo>
                  <a:pt x="0" y="0"/>
                </a:moveTo>
                <a:lnTo>
                  <a:pt x="5642375" y="0"/>
                </a:lnTo>
                <a:lnTo>
                  <a:pt x="5642375" y="4917867"/>
                </a:lnTo>
                <a:lnTo>
                  <a:pt x="0" y="4917867"/>
                </a:lnTo>
                <a:lnTo>
                  <a:pt x="0" y="0"/>
                </a:lnTo>
                <a:close/>
              </a:path>
            </a:pathLst>
          </a:custGeom>
          <a:blipFill>
            <a:blip r:embed="rId3"/>
            <a:stretch>
              <a:fillRect l="0" t="0" r="0" b="0"/>
            </a:stretch>
          </a:blipFill>
        </p:spPr>
      </p:sp>
      <p:sp>
        <p:nvSpPr>
          <p:cNvPr name="Freeform 4" id="4"/>
          <p:cNvSpPr/>
          <p:nvPr/>
        </p:nvSpPr>
        <p:spPr>
          <a:xfrm flipH="false" flipV="false" rot="0">
            <a:off x="8012825" y="4909855"/>
            <a:ext cx="10061491" cy="3269985"/>
          </a:xfrm>
          <a:custGeom>
            <a:avLst/>
            <a:gdLst/>
            <a:ahLst/>
            <a:cxnLst/>
            <a:rect r="r" b="b" t="t" l="l"/>
            <a:pathLst>
              <a:path h="3269985" w="10061491">
                <a:moveTo>
                  <a:pt x="0" y="0"/>
                </a:moveTo>
                <a:lnTo>
                  <a:pt x="10061491" y="0"/>
                </a:lnTo>
                <a:lnTo>
                  <a:pt x="10061491" y="3269985"/>
                </a:lnTo>
                <a:lnTo>
                  <a:pt x="0" y="3269985"/>
                </a:lnTo>
                <a:lnTo>
                  <a:pt x="0" y="0"/>
                </a:lnTo>
                <a:close/>
              </a:path>
            </a:pathLst>
          </a:custGeom>
          <a:blipFill>
            <a:blip r:embed="rId4"/>
            <a:stretch>
              <a:fillRect l="0" t="0" r="0" b="0"/>
            </a:stretch>
          </a:blipFill>
        </p:spPr>
      </p:sp>
      <p:sp>
        <p:nvSpPr>
          <p:cNvPr name="TextBox 5" id="5"/>
          <p:cNvSpPr txBox="true"/>
          <p:nvPr/>
        </p:nvSpPr>
        <p:spPr>
          <a:xfrm rot="0">
            <a:off x="776564" y="765175"/>
            <a:ext cx="4789336" cy="565150"/>
          </a:xfrm>
          <a:prstGeom prst="rect">
            <a:avLst/>
          </a:prstGeom>
        </p:spPr>
        <p:txBody>
          <a:bodyPr anchor="t" rtlCol="false" tIns="0" lIns="0" bIns="0" rIns="0">
            <a:spAutoFit/>
          </a:bodyPr>
          <a:lstStyle/>
          <a:p>
            <a:pPr algn="l">
              <a:lnSpc>
                <a:spcPts val="4399"/>
              </a:lnSpc>
            </a:pPr>
            <a:r>
              <a:rPr lang="en-US" sz="3999" b="true">
                <a:solidFill>
                  <a:srgbClr val="000000"/>
                </a:solidFill>
                <a:latin typeface="Inter Bold"/>
                <a:ea typeface="Inter Bold"/>
                <a:cs typeface="Inter Bold"/>
                <a:sym typeface="Inter Bold"/>
              </a:rPr>
              <a:t>Giải thuật lập trình</a:t>
            </a:r>
          </a:p>
        </p:txBody>
      </p:sp>
      <p:sp>
        <p:nvSpPr>
          <p:cNvPr name="TextBox 6" id="6"/>
          <p:cNvSpPr txBox="true"/>
          <p:nvPr/>
        </p:nvSpPr>
        <p:spPr>
          <a:xfrm rot="0">
            <a:off x="2069442" y="1579710"/>
            <a:ext cx="6992917" cy="428625"/>
          </a:xfrm>
          <a:prstGeom prst="rect">
            <a:avLst/>
          </a:prstGeom>
        </p:spPr>
        <p:txBody>
          <a:bodyPr anchor="t" rtlCol="false" tIns="0" lIns="0" bIns="0" rIns="0">
            <a:spAutoFit/>
          </a:bodyPr>
          <a:lstStyle/>
          <a:p>
            <a:pPr algn="l" marL="604519" indent="-302260" lvl="1">
              <a:lnSpc>
                <a:spcPts val="3359"/>
              </a:lnSpc>
              <a:buFont typeface="Arial"/>
              <a:buChar char="•"/>
            </a:pPr>
            <a:r>
              <a:rPr lang="en-US" sz="2799" i="true">
                <a:solidFill>
                  <a:srgbClr val="000000"/>
                </a:solidFill>
                <a:latin typeface="Inter Italics"/>
                <a:ea typeface="Inter Italics"/>
                <a:cs typeface="Inter Italics"/>
                <a:sym typeface="Inter Italics"/>
              </a:rPr>
              <a:t>Khung truyền CAN giữa các MCU</a:t>
            </a:r>
          </a:p>
        </p:txBody>
      </p:sp>
      <p:sp>
        <p:nvSpPr>
          <p:cNvPr name="TextBox 7" id="7"/>
          <p:cNvSpPr txBox="true"/>
          <p:nvPr/>
        </p:nvSpPr>
        <p:spPr>
          <a:xfrm rot="0">
            <a:off x="776564" y="8560014"/>
            <a:ext cx="7408877" cy="314325"/>
          </a:xfrm>
          <a:prstGeom prst="rect">
            <a:avLst/>
          </a:prstGeom>
        </p:spPr>
        <p:txBody>
          <a:bodyPr anchor="t" rtlCol="false" tIns="0" lIns="0" bIns="0" rIns="0">
            <a:spAutoFit/>
          </a:bodyPr>
          <a:lstStyle/>
          <a:p>
            <a:pPr algn="l">
              <a:lnSpc>
                <a:spcPts val="2400"/>
              </a:lnSpc>
            </a:pPr>
            <a:r>
              <a:rPr lang="en-US" sz="2000" i="true">
                <a:solidFill>
                  <a:srgbClr val="000000"/>
                </a:solidFill>
                <a:latin typeface="Inter Italics"/>
                <a:ea typeface="Inter Italics"/>
                <a:cs typeface="Inter Italics"/>
                <a:sym typeface="Inter Italics"/>
              </a:rPr>
              <a:t>Khung truyền của ESP32 dành cho STM32 Temperature</a:t>
            </a:r>
          </a:p>
        </p:txBody>
      </p:sp>
      <p:sp>
        <p:nvSpPr>
          <p:cNvPr name="TextBox 8" id="8"/>
          <p:cNvSpPr txBox="true"/>
          <p:nvPr/>
        </p:nvSpPr>
        <p:spPr>
          <a:xfrm rot="0">
            <a:off x="10579013" y="8560014"/>
            <a:ext cx="4929114" cy="314325"/>
          </a:xfrm>
          <a:prstGeom prst="rect">
            <a:avLst/>
          </a:prstGeom>
        </p:spPr>
        <p:txBody>
          <a:bodyPr anchor="t" rtlCol="false" tIns="0" lIns="0" bIns="0" rIns="0">
            <a:spAutoFit/>
          </a:bodyPr>
          <a:lstStyle/>
          <a:p>
            <a:pPr algn="l">
              <a:lnSpc>
                <a:spcPts val="2400"/>
              </a:lnSpc>
            </a:pPr>
            <a:r>
              <a:rPr lang="en-US" sz="2000" i="true">
                <a:solidFill>
                  <a:srgbClr val="000000"/>
                </a:solidFill>
                <a:latin typeface="Inter Italics"/>
                <a:ea typeface="Inter Italics"/>
                <a:cs typeface="Inter Italics"/>
                <a:sym typeface="Inter Italics"/>
              </a:rPr>
              <a:t>Khung truyền của STM32 Temperature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DAGfo58IRig</dc:identifier>
  <dcterms:modified xsi:type="dcterms:W3CDTF">2011-08-01T06:04:30Z</dcterms:modified>
  <cp:revision>1</cp:revision>
  <dc:title>ĐATN-Nhóm Khanh-Hòa-Khôi - CAN trong ô tô</dc:title>
</cp:coreProperties>
</file>